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7" r:id="rId5"/>
  </p:sldMasterIdLst>
  <p:notesMasterIdLst>
    <p:notesMasterId r:id="rId22"/>
  </p:notesMasterIdLst>
  <p:handoutMasterIdLst>
    <p:handoutMasterId r:id="rId23"/>
  </p:handoutMasterIdLst>
  <p:sldIdLst>
    <p:sldId id="300" r:id="rId6"/>
    <p:sldId id="306" r:id="rId7"/>
    <p:sldId id="307" r:id="rId8"/>
    <p:sldId id="309" r:id="rId9"/>
    <p:sldId id="312" r:id="rId10"/>
    <p:sldId id="313" r:id="rId11"/>
    <p:sldId id="314" r:id="rId12"/>
    <p:sldId id="302" r:id="rId13"/>
    <p:sldId id="315" r:id="rId14"/>
    <p:sldId id="310" r:id="rId15"/>
    <p:sldId id="305" r:id="rId16"/>
    <p:sldId id="317" r:id="rId17"/>
    <p:sldId id="318" r:id="rId18"/>
    <p:sldId id="311" r:id="rId19"/>
    <p:sldId id="304" r:id="rId20"/>
    <p:sldId id="298" r:id="rId21"/>
  </p:sldIdLst>
  <p:sldSz cx="9144000" cy="6858000" type="screen4x3"/>
  <p:notesSz cx="9872663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00"/>
    <a:srgbClr val="69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D6A3DF-19C4-4615-8A5F-181695CF91D6}" v="84" dt="2020-05-11T03:01:22.1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16" autoAdjust="0"/>
    <p:restoredTop sz="94627" autoAdjust="0"/>
  </p:normalViewPr>
  <p:slideViewPr>
    <p:cSldViewPr snapToGrid="0" snapToObjects="1">
      <p:cViewPr varScale="1">
        <p:scale>
          <a:sx n="62" d="100"/>
          <a:sy n="62" d="100"/>
        </p:scale>
        <p:origin x="169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1129" y="1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50E4D-068F-4566-BDA4-1379D704560C}" type="datetimeFigureOut">
              <a:rPr lang="en-AU" smtClean="0"/>
              <a:t>12/05/2020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411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1129" y="6457411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C1FD0-62EE-4D6E-8472-F8433E08CA8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1406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8312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5FEBE-D684-48C8-8D17-4C7C98E37EC2}" type="datetimeFigureOut">
              <a:rPr lang="en-AU" smtClean="0"/>
              <a:t>12/05/2020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06775" y="849313"/>
            <a:ext cx="3059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5" y="3271838"/>
            <a:ext cx="7897813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8312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68430-AE2F-45EB-9CA0-E2DEF49884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983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68430-AE2F-45EB-9CA0-E2DEF49884C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962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z="2800" spc="800" dirty="0">
                <a:latin typeface="Helvetica"/>
                <a:cs typeface="Helvetica"/>
              </a:rPr>
              <a:t>PAGE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3200"/>
            </a:lvl1pPr>
          </a:lstStyle>
          <a:p>
            <a:pPr marL="285750" indent="-285750">
              <a:lnSpc>
                <a:spcPct val="120000"/>
              </a:lnSpc>
              <a:spcAft>
                <a:spcPts val="1600"/>
              </a:spcAft>
              <a:buClr>
                <a:srgbClr val="FFF600"/>
              </a:buClr>
              <a:buSzPct val="80000"/>
              <a:buFont typeface="Lucida Grande"/>
              <a:buChar char="■"/>
            </a:pPr>
            <a:r>
              <a:rPr lang="en-US" sz="2000" spc="50" dirty="0">
                <a:latin typeface="Helvetica"/>
                <a:cs typeface="Helvetica"/>
              </a:rPr>
              <a:t>Single column bullet points</a:t>
            </a:r>
          </a:p>
          <a:p>
            <a:pPr marL="285750" indent="-285750">
              <a:lnSpc>
                <a:spcPct val="120000"/>
              </a:lnSpc>
              <a:spcAft>
                <a:spcPts val="1600"/>
              </a:spcAft>
              <a:buClr>
                <a:srgbClr val="FFF600"/>
              </a:buClr>
              <a:buSzPct val="80000"/>
              <a:buFont typeface="Lucida Grande"/>
              <a:buChar char="■"/>
            </a:pPr>
            <a:r>
              <a:rPr lang="en-US" sz="2000" spc="50" dirty="0">
                <a:latin typeface="Helvetica"/>
                <a:cs typeface="Helvetica"/>
              </a:rPr>
              <a:t>Formatted in Helvetica 20pt</a:t>
            </a:r>
          </a:p>
          <a:p>
            <a:pPr marL="285750" indent="-285750">
              <a:lnSpc>
                <a:spcPct val="120000"/>
              </a:lnSpc>
              <a:spcAft>
                <a:spcPts val="1600"/>
              </a:spcAft>
              <a:buClr>
                <a:srgbClr val="FFF600"/>
              </a:buClr>
              <a:buSzPct val="80000"/>
              <a:buFont typeface="Lucida Grande"/>
              <a:buChar char="■"/>
            </a:pPr>
            <a:r>
              <a:rPr lang="en-US" sz="2000" spc="50" dirty="0">
                <a:latin typeface="Helvetica"/>
                <a:cs typeface="Helvetica"/>
              </a:rPr>
              <a:t>Paragraph spacing 16pt </a:t>
            </a:r>
          </a:p>
          <a:p>
            <a:pPr marL="285750" indent="-285750">
              <a:lnSpc>
                <a:spcPct val="120000"/>
              </a:lnSpc>
              <a:spcAft>
                <a:spcPts val="1600"/>
              </a:spcAft>
              <a:buClr>
                <a:srgbClr val="FFF600"/>
              </a:buClr>
              <a:buSzPct val="80000"/>
              <a:buFont typeface="Lucida Grande"/>
              <a:buChar char="■"/>
            </a:pPr>
            <a:r>
              <a:rPr lang="en-US" sz="2000" spc="50" dirty="0">
                <a:latin typeface="Helvetica"/>
                <a:cs typeface="Helvetica"/>
              </a:rPr>
              <a:t>Line spacing multiple 1.2pt</a:t>
            </a:r>
          </a:p>
          <a:p>
            <a:pPr marL="285750" indent="-285750">
              <a:lnSpc>
                <a:spcPct val="120000"/>
              </a:lnSpc>
              <a:spcAft>
                <a:spcPts val="1600"/>
              </a:spcAft>
              <a:buClr>
                <a:srgbClr val="FFF600"/>
              </a:buClr>
              <a:buSzPct val="80000"/>
              <a:buFont typeface="Lucida Grande"/>
              <a:buChar char="■"/>
            </a:pPr>
            <a:r>
              <a:rPr lang="en-US" sz="2000" spc="50" dirty="0">
                <a:latin typeface="Helvetica"/>
                <a:cs typeface="Helvetica"/>
              </a:rPr>
              <a:t>Allow plenty of white space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70400" y="6079272"/>
            <a:ext cx="1905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87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265029"/>
            <a:ext cx="7772400" cy="1107467"/>
          </a:xfrm>
          <a:prstGeom prst="rect">
            <a:avLst/>
          </a:prstGeom>
        </p:spPr>
        <p:txBody>
          <a:bodyPr vert="horz" lIns="91440" tIns="45720" rIns="91440" bIns="45720" numCol="3" spcCol="36000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Aft>
                <a:spcPts val="800"/>
              </a:spcAft>
              <a:buClr>
                <a:srgbClr val="69C800"/>
              </a:buClr>
              <a:buSzPct val="80000"/>
            </a:pPr>
            <a:r>
              <a:rPr lang="en-US" sz="2000" spc="50" dirty="0">
                <a:latin typeface="Helvetica"/>
                <a:cs typeface="Helvetica"/>
              </a:rPr>
              <a:t>Graph 1</a:t>
            </a:r>
          </a:p>
          <a:p>
            <a:pPr>
              <a:lnSpc>
                <a:spcPct val="110000"/>
              </a:lnSpc>
              <a:spcAft>
                <a:spcPts val="800"/>
              </a:spcAft>
              <a:buClr>
                <a:srgbClr val="69C800"/>
              </a:buClr>
              <a:buSzPct val="80000"/>
            </a:pPr>
            <a:r>
              <a:rPr lang="en-US" sz="1200" spc="50" dirty="0">
                <a:latin typeface="Helvetica"/>
                <a:cs typeface="Helvetica"/>
              </a:rPr>
              <a:t>A small paragraph can sit</a:t>
            </a:r>
            <a:br>
              <a:rPr lang="en-US" sz="1200" spc="50" dirty="0">
                <a:latin typeface="Helvetica"/>
                <a:cs typeface="Helvetica"/>
              </a:rPr>
            </a:br>
            <a:r>
              <a:rPr lang="en-US" sz="1200" spc="50" dirty="0">
                <a:latin typeface="Helvetica"/>
                <a:cs typeface="Helvetica"/>
              </a:rPr>
              <a:t>here to accompany the image</a:t>
            </a:r>
            <a:br>
              <a:rPr lang="en-US" sz="1200" spc="50" dirty="0">
                <a:latin typeface="Helvetica"/>
                <a:cs typeface="Helvetica"/>
              </a:rPr>
            </a:br>
            <a:r>
              <a:rPr lang="en-US" sz="1200" spc="50" dirty="0">
                <a:latin typeface="Helvetica"/>
                <a:cs typeface="Helvetica"/>
              </a:rPr>
              <a:t>or graph above.</a:t>
            </a:r>
          </a:p>
          <a:p>
            <a:pPr>
              <a:lnSpc>
                <a:spcPct val="110000"/>
              </a:lnSpc>
              <a:spcAft>
                <a:spcPts val="800"/>
              </a:spcAft>
              <a:buClr>
                <a:srgbClr val="69C800"/>
              </a:buClr>
              <a:buSzPct val="80000"/>
            </a:pPr>
            <a:r>
              <a:rPr lang="en-US" sz="2000" spc="50" dirty="0">
                <a:latin typeface="Helvetica"/>
                <a:cs typeface="Helvetica"/>
              </a:rPr>
              <a:t>Graph 2</a:t>
            </a:r>
          </a:p>
          <a:p>
            <a:pPr>
              <a:lnSpc>
                <a:spcPct val="110000"/>
              </a:lnSpc>
              <a:spcAft>
                <a:spcPts val="800"/>
              </a:spcAft>
              <a:buClr>
                <a:srgbClr val="69C800"/>
              </a:buClr>
              <a:buSzPct val="80000"/>
            </a:pPr>
            <a:r>
              <a:rPr lang="en-US" sz="1200" spc="50" dirty="0">
                <a:latin typeface="Helvetica"/>
                <a:cs typeface="Helvetica"/>
              </a:rPr>
              <a:t>Text should be formatted using Helvetica 12pt, with multiple line spacing of 1.2pt.</a:t>
            </a:r>
          </a:p>
          <a:p>
            <a:pPr>
              <a:lnSpc>
                <a:spcPct val="110000"/>
              </a:lnSpc>
              <a:spcAft>
                <a:spcPts val="800"/>
              </a:spcAft>
              <a:buClr>
                <a:srgbClr val="69C800"/>
              </a:buClr>
              <a:buSzPct val="80000"/>
            </a:pPr>
            <a:r>
              <a:rPr lang="en-US" sz="2000" spc="50" dirty="0">
                <a:latin typeface="Helvetica"/>
                <a:cs typeface="Helvetica"/>
              </a:rPr>
              <a:t>Graph 3</a:t>
            </a:r>
          </a:p>
          <a:p>
            <a:pPr>
              <a:lnSpc>
                <a:spcPct val="110000"/>
              </a:lnSpc>
              <a:spcAft>
                <a:spcPts val="800"/>
              </a:spcAft>
              <a:buClr>
                <a:srgbClr val="69C800"/>
              </a:buClr>
              <a:buSzPct val="80000"/>
            </a:pPr>
            <a:r>
              <a:rPr lang="en-US" sz="1200" spc="50" dirty="0">
                <a:latin typeface="Helvetica"/>
                <a:cs typeface="Helvetica"/>
              </a:rPr>
              <a:t>Allow plenty of white space around the text and images for clarity and consistency.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spc="800" dirty="0">
                <a:latin typeface="Helvetica"/>
                <a:cs typeface="Helvetica"/>
              </a:rPr>
              <a:t>PAGE HEADING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70400" y="6079272"/>
            <a:ext cx="1905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9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idx="4294967295" hasCustomPrompt="1"/>
          </p:nvPr>
        </p:nvSpPr>
        <p:spPr>
          <a:xfrm>
            <a:off x="685800" y="732418"/>
            <a:ext cx="7772400" cy="5409126"/>
          </a:xfrm>
        </p:spPr>
        <p:txBody>
          <a:bodyPr>
            <a:normAutofit/>
          </a:bodyPr>
          <a:lstStyle/>
          <a:p>
            <a:r>
              <a:rPr lang="en-US" sz="2800" spc="800" dirty="0">
                <a:solidFill>
                  <a:srgbClr val="FFF600"/>
                </a:solidFill>
                <a:latin typeface="Helvetica"/>
                <a:cs typeface="Helvetica"/>
              </a:rPr>
              <a:t>QUOTE</a:t>
            </a:r>
            <a:br>
              <a:rPr lang="en-US" sz="2000" spc="800" dirty="0">
                <a:solidFill>
                  <a:srgbClr val="69C800"/>
                </a:solidFill>
                <a:latin typeface="Helvetica"/>
                <a:cs typeface="Helvetica"/>
              </a:rPr>
            </a:br>
            <a:br>
              <a:rPr lang="en-US" sz="2000" spc="800" dirty="0">
                <a:solidFill>
                  <a:srgbClr val="69C800"/>
                </a:solidFill>
                <a:latin typeface="Helvetica"/>
                <a:cs typeface="Helvetica"/>
              </a:rPr>
            </a:br>
            <a:r>
              <a:rPr lang="en-US" sz="5400" spc="100" dirty="0">
                <a:solidFill>
                  <a:schemeClr val="bg1"/>
                </a:solidFill>
                <a:latin typeface="Helvetica"/>
                <a:cs typeface="Helvetica"/>
              </a:rPr>
              <a:t>A large statement</a:t>
            </a:r>
            <a:br>
              <a:rPr lang="en-US" sz="5400" spc="100" dirty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en-US" sz="5400" spc="100" dirty="0">
                <a:solidFill>
                  <a:schemeClr val="bg1"/>
                </a:solidFill>
                <a:latin typeface="Helvetica"/>
                <a:cs typeface="Helvetica"/>
              </a:rPr>
              <a:t>on black or dark image</a:t>
            </a:r>
          </a:p>
        </p:txBody>
      </p:sp>
    </p:spTree>
    <p:extLst>
      <p:ext uri="{BB962C8B-B14F-4D97-AF65-F5344CB8AC3E}">
        <p14:creationId xmlns:p14="http://schemas.microsoft.com/office/powerpoint/2010/main" val="264711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F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732418"/>
            <a:ext cx="7772400" cy="5409126"/>
          </a:xfrm>
        </p:spPr>
        <p:txBody>
          <a:bodyPr>
            <a:normAutofit/>
          </a:bodyPr>
          <a:lstStyle/>
          <a:p>
            <a:r>
              <a:rPr lang="en-US" sz="2800" spc="800" dirty="0">
                <a:latin typeface="Helvetica"/>
                <a:cs typeface="Helvetica"/>
              </a:rPr>
              <a:t>QUOTE</a:t>
            </a:r>
            <a:br>
              <a:rPr lang="en-US" sz="2000" spc="800" dirty="0">
                <a:latin typeface="Helvetica"/>
                <a:cs typeface="Helvetica"/>
              </a:rPr>
            </a:br>
            <a:br>
              <a:rPr lang="en-US" sz="2000" spc="800" dirty="0">
                <a:latin typeface="Helvetica"/>
                <a:cs typeface="Helvetica"/>
              </a:rPr>
            </a:br>
            <a:r>
              <a:rPr lang="en-US" sz="5400" spc="100" dirty="0">
                <a:latin typeface="Helvetica"/>
                <a:cs typeface="Helvetica"/>
              </a:rPr>
              <a:t>A large statement</a:t>
            </a:r>
            <a:br>
              <a:rPr lang="en-US" sz="5400" spc="100" dirty="0">
                <a:latin typeface="Helvetica"/>
                <a:cs typeface="Helvetica"/>
              </a:rPr>
            </a:br>
            <a:r>
              <a:rPr lang="en-US" sz="5400" spc="100" dirty="0">
                <a:latin typeface="Helvetica"/>
                <a:cs typeface="Helvetica"/>
              </a:rPr>
              <a:t>on solid yellow</a:t>
            </a:r>
          </a:p>
        </p:txBody>
      </p:sp>
    </p:spTree>
    <p:extLst>
      <p:ext uri="{BB962C8B-B14F-4D97-AF65-F5344CB8AC3E}">
        <p14:creationId xmlns:p14="http://schemas.microsoft.com/office/powerpoint/2010/main" val="101024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70400" y="6078538"/>
            <a:ext cx="1905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239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685800" y="4265029"/>
            <a:ext cx="7772400" cy="1107467"/>
          </a:xfrm>
          <a:prstGeom prst="rect">
            <a:avLst/>
          </a:prstGeom>
        </p:spPr>
        <p:txBody>
          <a:bodyPr numCol="3" spcCol="36000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Aft>
                <a:spcPts val="800"/>
              </a:spcAft>
              <a:buClr>
                <a:srgbClr val="69C800"/>
              </a:buClr>
              <a:buSzPct val="80000"/>
              <a:defRPr/>
            </a:pPr>
            <a:r>
              <a:rPr lang="en-US" sz="2000" spc="50" dirty="0">
                <a:solidFill>
                  <a:prstClr val="black"/>
                </a:solidFill>
                <a:latin typeface="Helvetica"/>
                <a:cs typeface="Helvetica"/>
              </a:rPr>
              <a:t>Graph 1</a:t>
            </a:r>
          </a:p>
          <a:p>
            <a:pPr>
              <a:lnSpc>
                <a:spcPct val="110000"/>
              </a:lnSpc>
              <a:spcAft>
                <a:spcPts val="800"/>
              </a:spcAft>
              <a:buClr>
                <a:srgbClr val="69C800"/>
              </a:buClr>
              <a:buSzPct val="80000"/>
              <a:defRPr/>
            </a:pPr>
            <a:r>
              <a:rPr lang="en-US" sz="1200" spc="50" dirty="0">
                <a:solidFill>
                  <a:prstClr val="black"/>
                </a:solidFill>
                <a:latin typeface="Helvetica"/>
                <a:cs typeface="Helvetica"/>
              </a:rPr>
              <a:t>A small paragraph can sit</a:t>
            </a:r>
            <a:br>
              <a:rPr lang="en-US" sz="1200" spc="50" dirty="0">
                <a:solidFill>
                  <a:prstClr val="black"/>
                </a:solidFill>
                <a:latin typeface="Helvetica"/>
                <a:cs typeface="Helvetica"/>
              </a:rPr>
            </a:br>
            <a:r>
              <a:rPr lang="en-US" sz="1200" spc="50" dirty="0">
                <a:solidFill>
                  <a:prstClr val="black"/>
                </a:solidFill>
                <a:latin typeface="Helvetica"/>
                <a:cs typeface="Helvetica"/>
              </a:rPr>
              <a:t>here to accompany the image</a:t>
            </a:r>
            <a:br>
              <a:rPr lang="en-US" sz="1200" spc="50" dirty="0">
                <a:solidFill>
                  <a:prstClr val="black"/>
                </a:solidFill>
                <a:latin typeface="Helvetica"/>
                <a:cs typeface="Helvetica"/>
              </a:rPr>
            </a:br>
            <a:r>
              <a:rPr lang="en-US" sz="1200" spc="50" dirty="0">
                <a:solidFill>
                  <a:prstClr val="black"/>
                </a:solidFill>
                <a:latin typeface="Helvetica"/>
                <a:cs typeface="Helvetica"/>
              </a:rPr>
              <a:t>or graph above.</a:t>
            </a:r>
          </a:p>
          <a:p>
            <a:pPr>
              <a:lnSpc>
                <a:spcPct val="110000"/>
              </a:lnSpc>
              <a:spcAft>
                <a:spcPts val="800"/>
              </a:spcAft>
              <a:buClr>
                <a:srgbClr val="69C800"/>
              </a:buClr>
              <a:buSzPct val="80000"/>
              <a:defRPr/>
            </a:pPr>
            <a:r>
              <a:rPr lang="en-US" sz="2000" spc="50" dirty="0">
                <a:solidFill>
                  <a:prstClr val="black"/>
                </a:solidFill>
                <a:latin typeface="Helvetica"/>
                <a:cs typeface="Helvetica"/>
              </a:rPr>
              <a:t>Graph 2</a:t>
            </a:r>
          </a:p>
          <a:p>
            <a:pPr>
              <a:lnSpc>
                <a:spcPct val="110000"/>
              </a:lnSpc>
              <a:spcAft>
                <a:spcPts val="800"/>
              </a:spcAft>
              <a:buClr>
                <a:srgbClr val="69C800"/>
              </a:buClr>
              <a:buSzPct val="80000"/>
              <a:defRPr/>
            </a:pPr>
            <a:r>
              <a:rPr lang="en-US" sz="1200" spc="50" dirty="0">
                <a:solidFill>
                  <a:prstClr val="black"/>
                </a:solidFill>
                <a:latin typeface="Helvetica"/>
                <a:cs typeface="Helvetica"/>
              </a:rPr>
              <a:t>Text should be formatted using Helvetica 12pt, with multiple line spacing of 1.2pt.</a:t>
            </a:r>
          </a:p>
          <a:p>
            <a:pPr>
              <a:lnSpc>
                <a:spcPct val="110000"/>
              </a:lnSpc>
              <a:spcAft>
                <a:spcPts val="800"/>
              </a:spcAft>
              <a:buClr>
                <a:srgbClr val="69C800"/>
              </a:buClr>
              <a:buSzPct val="80000"/>
              <a:defRPr/>
            </a:pPr>
            <a:r>
              <a:rPr lang="en-US" sz="2000" spc="50" dirty="0">
                <a:solidFill>
                  <a:prstClr val="black"/>
                </a:solidFill>
                <a:latin typeface="Helvetica"/>
                <a:cs typeface="Helvetica"/>
              </a:rPr>
              <a:t>Graph 3</a:t>
            </a:r>
          </a:p>
          <a:p>
            <a:pPr>
              <a:lnSpc>
                <a:spcPct val="110000"/>
              </a:lnSpc>
              <a:spcAft>
                <a:spcPts val="800"/>
              </a:spcAft>
              <a:buClr>
                <a:srgbClr val="69C800"/>
              </a:buClr>
              <a:buSzPct val="80000"/>
              <a:defRPr/>
            </a:pPr>
            <a:r>
              <a:rPr lang="en-US" sz="1200" spc="50" dirty="0">
                <a:solidFill>
                  <a:prstClr val="black"/>
                </a:solidFill>
                <a:latin typeface="Helvetica"/>
                <a:cs typeface="Helvetica"/>
              </a:rPr>
              <a:t>Allow plenty of white space around the text and images for clarity and consistency.</a:t>
            </a:r>
          </a:p>
        </p:txBody>
      </p:sp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70400" y="6078538"/>
            <a:ext cx="1905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PAGE HEADING</a:t>
            </a:r>
          </a:p>
        </p:txBody>
      </p:sp>
    </p:spTree>
    <p:extLst>
      <p:ext uri="{BB962C8B-B14F-4D97-AF65-F5344CB8AC3E}">
        <p14:creationId xmlns:p14="http://schemas.microsoft.com/office/powerpoint/2010/main" val="355073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732418"/>
            <a:ext cx="7772400" cy="540912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70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F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732418"/>
            <a:ext cx="7772400" cy="5409126"/>
          </a:xfrm>
        </p:spPr>
        <p:txBody>
          <a:bodyPr/>
          <a:lstStyle/>
          <a:p>
            <a:r>
              <a:rPr lang="en-US" dirty="0"/>
              <a:t>QUOTE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 large statement</a:t>
            </a:r>
            <a:br>
              <a:rPr lang="en-US" dirty="0"/>
            </a:br>
            <a:r>
              <a:rPr lang="en-US" dirty="0"/>
              <a:t>on solid yellow</a:t>
            </a:r>
          </a:p>
        </p:txBody>
      </p:sp>
    </p:spTree>
    <p:extLst>
      <p:ext uri="{BB962C8B-B14F-4D97-AF65-F5344CB8AC3E}">
        <p14:creationId xmlns:p14="http://schemas.microsoft.com/office/powerpoint/2010/main" val="54578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spc="800" dirty="0">
                <a:latin typeface="Helvetica"/>
                <a:cs typeface="Helvetica"/>
              </a:rPr>
              <a:t>PAGE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Aft>
                <a:spcPts val="1600"/>
              </a:spcAft>
              <a:buClr>
                <a:srgbClr val="FFF600"/>
              </a:buClr>
              <a:buSzPct val="80000"/>
            </a:pPr>
            <a:r>
              <a:rPr lang="en-US" sz="2000" spc="50" dirty="0">
                <a:latin typeface="Helvetica"/>
                <a:cs typeface="Helvetica"/>
              </a:rPr>
              <a:t>A large body of text can sit here. Text should be formatted in Helvetica 20pt, multiple line space of 1.2pt.</a:t>
            </a:r>
          </a:p>
          <a:p>
            <a:pPr>
              <a:lnSpc>
                <a:spcPct val="120000"/>
              </a:lnSpc>
              <a:spcAft>
                <a:spcPts val="1600"/>
              </a:spcAft>
              <a:buClr>
                <a:srgbClr val="FFF600"/>
              </a:buClr>
              <a:buSzPct val="80000"/>
            </a:pPr>
            <a:r>
              <a:rPr lang="en-US" sz="1200" spc="50" dirty="0">
                <a:latin typeface="Helvetica"/>
                <a:cs typeface="Helvetica"/>
              </a:rPr>
              <a:t>Fine print can be slightly smaller in 12pt.</a:t>
            </a:r>
            <a:br>
              <a:rPr lang="en-US" sz="1200" spc="50" dirty="0">
                <a:latin typeface="Helvetica"/>
                <a:cs typeface="Helvetica"/>
              </a:rPr>
            </a:br>
            <a:r>
              <a:rPr lang="en-US" sz="1200" spc="50" dirty="0">
                <a:latin typeface="Helvetica"/>
                <a:cs typeface="Helvetica"/>
              </a:rPr>
              <a:t>Be wary of using too many font sizes as it becomes inconsistent and cluttered.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2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  <p:sldLayoutId id="2147483649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PAGE HEADING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A large body of text can sit here. Text should be formatted in Helvetica 20pt, multiple line space of 1.2pt.</a:t>
            </a:r>
          </a:p>
          <a:p>
            <a:pPr lvl="0"/>
            <a:r>
              <a:rPr lang="en-US"/>
              <a:t>Fine print can be slightly smaller in 12pt.</a:t>
            </a:r>
            <a:br>
              <a:rPr lang="en-US"/>
            </a:br>
            <a:r>
              <a:rPr lang="en-US"/>
              <a:t>Be wary of using too many font sizes as it becomes inconsistent and cluttered.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0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ctr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dwina.mcculloch@auridian.com.au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84902" y="2331375"/>
            <a:ext cx="7772400" cy="1470025"/>
          </a:xfrm>
        </p:spPr>
        <p:txBody>
          <a:bodyPr>
            <a:noAutofit/>
          </a:bodyPr>
          <a:lstStyle/>
          <a:p>
            <a:r>
              <a:rPr lang="en-US" b="1" spc="800" dirty="0">
                <a:solidFill>
                  <a:srgbClr val="FFF600"/>
                </a:solidFill>
                <a:latin typeface="+mn-lt"/>
                <a:cs typeface="Helvetica"/>
              </a:rPr>
              <a:t> </a:t>
            </a:r>
            <a:br>
              <a:rPr lang="en-US" b="1" spc="800" dirty="0">
                <a:solidFill>
                  <a:srgbClr val="FFF600"/>
                </a:solidFill>
                <a:latin typeface="+mn-lt"/>
                <a:cs typeface="Helvetica"/>
              </a:rPr>
            </a:br>
            <a:br>
              <a:rPr lang="en-US" b="1" spc="800" dirty="0">
                <a:solidFill>
                  <a:srgbClr val="FFF600"/>
                </a:solidFill>
                <a:latin typeface="+mn-lt"/>
                <a:cs typeface="Helvetica"/>
              </a:rPr>
            </a:br>
            <a:r>
              <a:rPr lang="en-US" sz="3200" b="1" spc="800" dirty="0">
                <a:solidFill>
                  <a:srgbClr val="FFF600"/>
                </a:solidFill>
                <a:latin typeface="+mn-lt"/>
                <a:cs typeface="Helvetica"/>
              </a:rPr>
              <a:t>Working from Home</a:t>
            </a:r>
            <a:br>
              <a:rPr lang="en-US" sz="3200" spc="800" dirty="0">
                <a:solidFill>
                  <a:srgbClr val="FFF600"/>
                </a:solidFill>
                <a:latin typeface="+mn-lt"/>
                <a:cs typeface="Helvetica"/>
              </a:rPr>
            </a:br>
            <a:r>
              <a:rPr lang="en-US" sz="3200" spc="800" dirty="0">
                <a:solidFill>
                  <a:srgbClr val="FFF600"/>
                </a:solidFill>
                <a:latin typeface="+mn-lt"/>
                <a:cs typeface="Helvetica"/>
              </a:rPr>
              <a:t>Easy &amp; Simple strategies for Managers to implement now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067" y="1929298"/>
            <a:ext cx="4106796" cy="74443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91273" y="5465382"/>
            <a:ext cx="8163330" cy="502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spc="100" dirty="0">
                <a:solidFill>
                  <a:prstClr val="white"/>
                </a:solidFill>
                <a:cs typeface="Helvetica"/>
              </a:rPr>
              <a:t>EDWINA MCCULLOCH</a:t>
            </a:r>
          </a:p>
          <a:p>
            <a:pPr>
              <a:lnSpc>
                <a:spcPct val="120000"/>
              </a:lnSpc>
            </a:pPr>
            <a:r>
              <a:rPr lang="en-US" sz="2800" spc="100" dirty="0">
                <a:solidFill>
                  <a:prstClr val="white"/>
                </a:solidFill>
                <a:cs typeface="Helvetica"/>
              </a:rPr>
              <a:t>edwina.mcculloch@auridian.com.au</a:t>
            </a:r>
          </a:p>
          <a:p>
            <a:pPr>
              <a:lnSpc>
                <a:spcPct val="120000"/>
              </a:lnSpc>
            </a:pPr>
            <a:r>
              <a:rPr lang="en-US" sz="2800" spc="100" dirty="0">
                <a:solidFill>
                  <a:prstClr val="white"/>
                </a:solidFill>
                <a:cs typeface="Helvetica"/>
              </a:rPr>
              <a:t>0412 949 088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CED25F3-4223-47DE-947A-5F75D600A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498" y="265316"/>
            <a:ext cx="3197208" cy="144540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596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C2BDA3-8A3A-4599-858B-1034136627D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6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Happy and productive team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FB8CF3-7B5F-44EA-A69C-D99D28780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037" y="1675227"/>
            <a:ext cx="6509924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68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woman, player, sitting&#10;&#10;Description automatically generated">
            <a:extLst>
              <a:ext uri="{FF2B5EF4-FFF2-40B4-BE49-F238E27FC236}">
                <a16:creationId xmlns:a16="http://schemas.microsoft.com/office/drawing/2014/main" id="{4055B93A-4AFB-4194-A638-B0BAFE11C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"/>
            <a:ext cx="6858000" cy="74830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B8EACA-FE0C-4305-8E57-9B797D012A85}"/>
              </a:ext>
            </a:extLst>
          </p:cNvPr>
          <p:cNvSpPr txBox="1"/>
          <p:nvPr/>
        </p:nvSpPr>
        <p:spPr>
          <a:xfrm rot="16200000">
            <a:off x="-1320697" y="2718879"/>
            <a:ext cx="4855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b="1" dirty="0">
                <a:solidFill>
                  <a:srgbClr val="FFFF00"/>
                </a:solidFill>
              </a:rPr>
              <a:t>TRUST</a:t>
            </a:r>
          </a:p>
        </p:txBody>
      </p:sp>
    </p:spTree>
    <p:extLst>
      <p:ext uri="{BB962C8B-B14F-4D97-AF65-F5344CB8AC3E}">
        <p14:creationId xmlns:p14="http://schemas.microsoft.com/office/powerpoint/2010/main" val="3838208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olding, chocolate, bear, cake&#10;&#10;Description automatically generated">
            <a:extLst>
              <a:ext uri="{FF2B5EF4-FFF2-40B4-BE49-F238E27FC236}">
                <a16:creationId xmlns:a16="http://schemas.microsoft.com/office/drawing/2014/main" id="{7ABEFD26-4B6F-4A10-8426-EFA06FB47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74" y="1667368"/>
            <a:ext cx="2637839" cy="3517118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42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D56263C3-8041-49F2-BA6E-93AFD188A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007" y="2732829"/>
            <a:ext cx="2653008" cy="1386196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9694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72C77E0B-EEB8-4469-987C-1DB3C0226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752" y="2203729"/>
            <a:ext cx="2637840" cy="244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3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A4F4D0-71E4-490E-942E-72AAB8A3D79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800" b="1" dirty="0">
                <a:solidFill>
                  <a:srgbClr val="FFFF00"/>
                </a:solidFill>
              </a:rPr>
              <a:t>TRUST</a:t>
            </a:r>
            <a:endParaRPr lang="en-US" sz="2800" b="1" kern="1200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1EB521-3AC6-4060-8BDA-1F54F3944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704945"/>
            <a:ext cx="8178799" cy="433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55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69420-B192-4380-BAFA-A90BC3CD042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6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Lack of Connection &amp; Loneliness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B99441-6E7B-45D2-AF7F-E37DD29EF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5227"/>
            <a:ext cx="9144000" cy="518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62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2D2C8E-4094-44D8-93D2-5A11B36DD13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600" b="1" dirty="0">
                <a:solidFill>
                  <a:srgbClr val="FFFF00"/>
                </a:solidFill>
              </a:rPr>
              <a:t>Managing Distractions at Home</a:t>
            </a:r>
            <a:endParaRPr lang="en-US" sz="3600" b="1" kern="1200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94A4A6-D6E8-46B8-AA3C-D013247BB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918" y="1396588"/>
            <a:ext cx="4847002" cy="54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25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5954713"/>
            <a:ext cx="7772400" cy="3429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en-US" sz="1800" spc="100" dirty="0">
                <a:solidFill>
                  <a:prstClr val="black"/>
                </a:solidFill>
                <a:latin typeface="Helvetica"/>
                <a:cs typeface="Helvetica"/>
              </a:rPr>
              <a:t>www.auridian.com.au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23306" y="1508910"/>
            <a:ext cx="5697393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 sz="3600" dirty="0">
              <a:solidFill>
                <a:prstClr val="black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3600" b="1" dirty="0">
                <a:solidFill>
                  <a:prstClr val="black"/>
                </a:solidFill>
                <a:cs typeface="Arial" charset="0"/>
              </a:rPr>
              <a:t>Edwina McCulloch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 sz="2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2600" dirty="0">
                <a:solidFill>
                  <a:prstClr val="black"/>
                </a:solidFill>
                <a:latin typeface="Arial" charset="0"/>
                <a:cs typeface="Arial" charset="0"/>
              </a:rPr>
              <a:t>0412 949 088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2600" dirty="0">
                <a:solidFill>
                  <a:prstClr val="black"/>
                </a:solidFill>
                <a:latin typeface="Arial" charset="0"/>
                <a:cs typeface="Arial" charset="0"/>
                <a:hlinkClick r:id="rId3"/>
              </a:rPr>
              <a:t>edwina.mcculloch@auridian.com.au</a:t>
            </a:r>
            <a:endParaRPr lang="en-AU" sz="2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AU" sz="2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AU" sz="2600" dirty="0">
                <a:solidFill>
                  <a:prstClr val="black"/>
                </a:solidFill>
                <a:latin typeface="Arial" charset="0"/>
                <a:cs typeface="Arial" charset="0"/>
              </a:rPr>
              <a:t> 	   edwina-mcculloch-529695b9/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DE7A7E-1B9C-4660-A0CD-A72D82C9F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076" y="4100940"/>
            <a:ext cx="555138" cy="54636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52D10F9-2555-4C9C-A9D9-C9091305C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045" y="263983"/>
            <a:ext cx="3405909" cy="153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616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EAADE4-8769-4FAB-BD18-03868F5F25C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Uncertainty</a:t>
            </a:r>
          </a:p>
        </p:txBody>
      </p:sp>
      <p:pic>
        <p:nvPicPr>
          <p:cNvPr id="4" name="Picture 3" descr="A person holding a sign&#10;&#10;Description automatically generated">
            <a:extLst>
              <a:ext uri="{FF2B5EF4-FFF2-40B4-BE49-F238E27FC236}">
                <a16:creationId xmlns:a16="http://schemas.microsoft.com/office/drawing/2014/main" id="{7AEF54E1-1D5F-4FE1-958A-591E2DA66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466" y="1634715"/>
            <a:ext cx="5678314" cy="489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24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sitting, man, photo&#10;&#10;Description automatically generated">
            <a:extLst>
              <a:ext uri="{FF2B5EF4-FFF2-40B4-BE49-F238E27FC236}">
                <a16:creationId xmlns:a16="http://schemas.microsoft.com/office/drawing/2014/main" id="{B748451C-50E0-441B-913E-27DCF9BD0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0"/>
            <a:ext cx="6762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4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02557"/>
            <a:ext cx="8472668" cy="6094071"/>
          </a:xfrm>
        </p:spPr>
        <p:txBody>
          <a:bodyPr>
            <a:noAutofit/>
          </a:bodyPr>
          <a:lstStyle/>
          <a:p>
            <a:pPr algn="l"/>
            <a:r>
              <a:rPr lang="en-US" sz="3200" b="1" spc="800" dirty="0">
                <a:solidFill>
                  <a:srgbClr val="FFF600"/>
                </a:solidFill>
                <a:latin typeface="+mn-lt"/>
                <a:cs typeface="Helvetica"/>
              </a:rPr>
              <a:t>1. Effective Communication</a:t>
            </a:r>
            <a:br>
              <a:rPr lang="en-US" sz="3200" b="1" spc="800" dirty="0">
                <a:solidFill>
                  <a:srgbClr val="FFF600"/>
                </a:solidFill>
                <a:latin typeface="+mn-lt"/>
                <a:cs typeface="Helvetica"/>
              </a:rPr>
            </a:br>
            <a:br>
              <a:rPr lang="en-US" sz="3200" b="1" spc="800" dirty="0">
                <a:solidFill>
                  <a:srgbClr val="FFF600"/>
                </a:solidFill>
                <a:latin typeface="+mn-lt"/>
                <a:cs typeface="Helvetica"/>
              </a:rPr>
            </a:br>
            <a:br>
              <a:rPr lang="en-US" sz="3200" b="1" spc="800" dirty="0">
                <a:solidFill>
                  <a:srgbClr val="FFF600"/>
                </a:solidFill>
                <a:latin typeface="+mn-lt"/>
                <a:cs typeface="Helvetica"/>
              </a:rPr>
            </a:br>
            <a:endParaRPr lang="en-US" sz="3200" b="1" spc="800" dirty="0">
              <a:solidFill>
                <a:srgbClr val="FFF600"/>
              </a:solidFill>
              <a:latin typeface="+mn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12293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02557"/>
            <a:ext cx="8472668" cy="6094071"/>
          </a:xfrm>
        </p:spPr>
        <p:txBody>
          <a:bodyPr>
            <a:noAutofit/>
          </a:bodyPr>
          <a:lstStyle/>
          <a:p>
            <a:pPr algn="l"/>
            <a:r>
              <a:rPr lang="en-US" sz="3200" b="1" spc="800" dirty="0">
                <a:solidFill>
                  <a:srgbClr val="FFF600"/>
                </a:solidFill>
                <a:latin typeface="+mn-lt"/>
                <a:cs typeface="Helvetica"/>
              </a:rPr>
              <a:t>1. Effective Communication</a:t>
            </a:r>
            <a:br>
              <a:rPr lang="en-US" sz="3200" b="1" spc="800" dirty="0">
                <a:solidFill>
                  <a:srgbClr val="FFF600"/>
                </a:solidFill>
                <a:latin typeface="+mn-lt"/>
                <a:cs typeface="Helvetica"/>
              </a:rPr>
            </a:br>
            <a:br>
              <a:rPr lang="en-US" sz="3200" b="1" spc="800" dirty="0">
                <a:solidFill>
                  <a:srgbClr val="FFF600"/>
                </a:solidFill>
                <a:latin typeface="+mn-lt"/>
                <a:cs typeface="Helvetica"/>
              </a:rPr>
            </a:br>
            <a:r>
              <a:rPr lang="en-US" sz="3200" b="1" spc="800" dirty="0">
                <a:solidFill>
                  <a:srgbClr val="FFF600"/>
                </a:solidFill>
                <a:latin typeface="+mn-lt"/>
                <a:cs typeface="Helvetica"/>
              </a:rPr>
              <a:t>2. Trust</a:t>
            </a:r>
            <a:br>
              <a:rPr lang="en-US" sz="3200" b="1" spc="800" dirty="0">
                <a:solidFill>
                  <a:srgbClr val="FFF600"/>
                </a:solidFill>
                <a:latin typeface="+mn-lt"/>
                <a:cs typeface="Helvetica"/>
              </a:rPr>
            </a:br>
            <a:br>
              <a:rPr lang="en-US" sz="3200" b="1" spc="800" dirty="0">
                <a:solidFill>
                  <a:srgbClr val="FFF600"/>
                </a:solidFill>
                <a:latin typeface="+mn-lt"/>
                <a:cs typeface="Helvetica"/>
              </a:rPr>
            </a:br>
            <a:endParaRPr lang="en-US" sz="3200" b="1" spc="800" dirty="0">
              <a:solidFill>
                <a:srgbClr val="FFF600"/>
              </a:solidFill>
              <a:latin typeface="+mn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08858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02557"/>
            <a:ext cx="8472668" cy="6094071"/>
          </a:xfrm>
        </p:spPr>
        <p:txBody>
          <a:bodyPr>
            <a:noAutofit/>
          </a:bodyPr>
          <a:lstStyle/>
          <a:p>
            <a:pPr algn="l"/>
            <a:r>
              <a:rPr lang="en-US" sz="3200" b="1" spc="800" dirty="0">
                <a:solidFill>
                  <a:srgbClr val="FFF600"/>
                </a:solidFill>
                <a:latin typeface="+mn-lt"/>
                <a:cs typeface="Helvetica"/>
              </a:rPr>
              <a:t>1. Effective Communication</a:t>
            </a:r>
            <a:br>
              <a:rPr lang="en-US" sz="3200" b="1" spc="800" dirty="0">
                <a:solidFill>
                  <a:srgbClr val="FFF600"/>
                </a:solidFill>
                <a:latin typeface="+mn-lt"/>
                <a:cs typeface="Helvetica"/>
              </a:rPr>
            </a:br>
            <a:br>
              <a:rPr lang="en-US" sz="3200" b="1" spc="800" dirty="0">
                <a:solidFill>
                  <a:srgbClr val="FFF600"/>
                </a:solidFill>
                <a:latin typeface="+mn-lt"/>
                <a:cs typeface="Helvetica"/>
              </a:rPr>
            </a:br>
            <a:r>
              <a:rPr lang="en-US" sz="3200" b="1" spc="800" dirty="0">
                <a:solidFill>
                  <a:srgbClr val="FFF600"/>
                </a:solidFill>
                <a:latin typeface="+mn-lt"/>
                <a:cs typeface="Helvetica"/>
              </a:rPr>
              <a:t>2. Trust</a:t>
            </a:r>
            <a:br>
              <a:rPr lang="en-US" sz="3200" b="1" spc="800" dirty="0">
                <a:solidFill>
                  <a:srgbClr val="FFF600"/>
                </a:solidFill>
                <a:latin typeface="+mn-lt"/>
                <a:cs typeface="Helvetica"/>
              </a:rPr>
            </a:br>
            <a:br>
              <a:rPr lang="en-US" sz="3200" b="1" spc="800" dirty="0">
                <a:solidFill>
                  <a:srgbClr val="FFF600"/>
                </a:solidFill>
                <a:latin typeface="+mn-lt"/>
                <a:cs typeface="Helvetica"/>
              </a:rPr>
            </a:br>
            <a:r>
              <a:rPr lang="en-US" sz="3200" b="1" spc="800" dirty="0">
                <a:solidFill>
                  <a:srgbClr val="FFF600"/>
                </a:solidFill>
                <a:latin typeface="+mn-lt"/>
                <a:cs typeface="Helvetica"/>
              </a:rPr>
              <a:t>3. Lack of Connection &amp;  		 	  	 	 Loneliness</a:t>
            </a:r>
            <a:br>
              <a:rPr lang="en-US" sz="3200" b="1" spc="800" dirty="0">
                <a:solidFill>
                  <a:srgbClr val="FFF600"/>
                </a:solidFill>
                <a:latin typeface="+mn-lt"/>
                <a:cs typeface="Helvetica"/>
              </a:rPr>
            </a:br>
            <a:r>
              <a:rPr lang="en-US" sz="3200" b="1" spc="800" dirty="0">
                <a:solidFill>
                  <a:srgbClr val="FFF600"/>
                </a:solidFill>
                <a:latin typeface="+mn-lt"/>
                <a:cs typeface="Helvetica"/>
              </a:rPr>
              <a:t> </a:t>
            </a:r>
            <a:br>
              <a:rPr lang="en-US" sz="3200" b="1" spc="800" dirty="0">
                <a:solidFill>
                  <a:srgbClr val="FFF600"/>
                </a:solidFill>
                <a:latin typeface="+mn-lt"/>
                <a:cs typeface="Helvetica"/>
              </a:rPr>
            </a:br>
            <a:r>
              <a:rPr lang="en-US" sz="3200" b="1" spc="800" dirty="0">
                <a:solidFill>
                  <a:srgbClr val="FFF600"/>
                </a:solidFill>
                <a:latin typeface="+mn-lt"/>
                <a:cs typeface="Helvetica"/>
              </a:rPr>
              <a:t>	</a:t>
            </a:r>
            <a:br>
              <a:rPr lang="en-US" sz="3200" b="1" spc="800" dirty="0">
                <a:solidFill>
                  <a:srgbClr val="FFF600"/>
                </a:solidFill>
                <a:latin typeface="+mn-lt"/>
                <a:cs typeface="Helvetica"/>
              </a:rPr>
            </a:br>
            <a:endParaRPr lang="en-US" sz="3200" b="1" spc="800" dirty="0">
              <a:solidFill>
                <a:srgbClr val="FFF600"/>
              </a:solidFill>
              <a:latin typeface="+mn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22612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02557"/>
            <a:ext cx="8472668" cy="6094071"/>
          </a:xfrm>
        </p:spPr>
        <p:txBody>
          <a:bodyPr>
            <a:noAutofit/>
          </a:bodyPr>
          <a:lstStyle/>
          <a:p>
            <a:pPr algn="l"/>
            <a:r>
              <a:rPr lang="en-US" sz="3200" b="1" spc="800" dirty="0">
                <a:solidFill>
                  <a:srgbClr val="FFF600"/>
                </a:solidFill>
                <a:latin typeface="+mn-lt"/>
                <a:cs typeface="Helvetica"/>
              </a:rPr>
              <a:t>1. Effective Communication</a:t>
            </a:r>
            <a:br>
              <a:rPr lang="en-US" sz="3200" b="1" spc="800" dirty="0">
                <a:solidFill>
                  <a:srgbClr val="FFF600"/>
                </a:solidFill>
                <a:latin typeface="+mn-lt"/>
                <a:cs typeface="Helvetica"/>
              </a:rPr>
            </a:br>
            <a:br>
              <a:rPr lang="en-US" sz="3200" b="1" spc="800" dirty="0">
                <a:solidFill>
                  <a:srgbClr val="FFF600"/>
                </a:solidFill>
                <a:latin typeface="+mn-lt"/>
                <a:cs typeface="Helvetica"/>
              </a:rPr>
            </a:br>
            <a:r>
              <a:rPr lang="en-US" sz="3200" b="1" spc="800" dirty="0">
                <a:solidFill>
                  <a:srgbClr val="FFF600"/>
                </a:solidFill>
                <a:latin typeface="+mn-lt"/>
                <a:cs typeface="Helvetica"/>
              </a:rPr>
              <a:t>2. Trust</a:t>
            </a:r>
            <a:br>
              <a:rPr lang="en-US" sz="3200" b="1" spc="800" dirty="0">
                <a:solidFill>
                  <a:srgbClr val="FFF600"/>
                </a:solidFill>
                <a:latin typeface="+mn-lt"/>
                <a:cs typeface="Helvetica"/>
              </a:rPr>
            </a:br>
            <a:br>
              <a:rPr lang="en-US" sz="3200" b="1" spc="800" dirty="0">
                <a:solidFill>
                  <a:srgbClr val="FFF600"/>
                </a:solidFill>
                <a:latin typeface="+mn-lt"/>
                <a:cs typeface="Helvetica"/>
              </a:rPr>
            </a:br>
            <a:r>
              <a:rPr lang="en-US" sz="3200" b="1" spc="800" dirty="0">
                <a:solidFill>
                  <a:srgbClr val="FFF600"/>
                </a:solidFill>
                <a:latin typeface="+mn-lt"/>
                <a:cs typeface="Helvetica"/>
              </a:rPr>
              <a:t>3. Lack of Connection &amp;  		 	  	 	 Loneliness</a:t>
            </a:r>
            <a:br>
              <a:rPr lang="en-US" sz="3200" b="1" spc="800" dirty="0">
                <a:solidFill>
                  <a:srgbClr val="FFF600"/>
                </a:solidFill>
                <a:latin typeface="+mn-lt"/>
                <a:cs typeface="Helvetica"/>
              </a:rPr>
            </a:br>
            <a:r>
              <a:rPr lang="en-US" sz="3200" b="1" spc="800" dirty="0">
                <a:solidFill>
                  <a:srgbClr val="FFF600"/>
                </a:solidFill>
                <a:latin typeface="+mn-lt"/>
                <a:cs typeface="Helvetica"/>
              </a:rPr>
              <a:t> </a:t>
            </a:r>
            <a:br>
              <a:rPr lang="en-US" sz="3200" b="1" spc="800" dirty="0">
                <a:solidFill>
                  <a:srgbClr val="FFF600"/>
                </a:solidFill>
                <a:latin typeface="+mn-lt"/>
                <a:cs typeface="Helvetica"/>
              </a:rPr>
            </a:br>
            <a:r>
              <a:rPr lang="en-US" sz="3200" b="1" spc="800" dirty="0">
                <a:solidFill>
                  <a:srgbClr val="FFF600"/>
                </a:solidFill>
                <a:latin typeface="+mn-lt"/>
                <a:cs typeface="Helvetica"/>
              </a:rPr>
              <a:t>4. Distractions at home</a:t>
            </a:r>
            <a:br>
              <a:rPr lang="en-US" sz="3200" b="1" spc="800" dirty="0">
                <a:solidFill>
                  <a:srgbClr val="FFF600"/>
                </a:solidFill>
                <a:latin typeface="+mn-lt"/>
                <a:cs typeface="Helvetica"/>
              </a:rPr>
            </a:br>
            <a:endParaRPr lang="en-US" sz="3200" b="1" spc="800" dirty="0">
              <a:solidFill>
                <a:srgbClr val="FFF600"/>
              </a:solidFill>
              <a:latin typeface="+mn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7327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8A6DA-0BD8-49F6-8332-4DCCAC29998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6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Effective Communication</a:t>
            </a:r>
          </a:p>
        </p:txBody>
      </p:sp>
      <p:pic>
        <p:nvPicPr>
          <p:cNvPr id="4" name="Picture 3" descr="A picture containing drawing, glass, game&#10;&#10;Description automatically generated">
            <a:extLst>
              <a:ext uri="{FF2B5EF4-FFF2-40B4-BE49-F238E27FC236}">
                <a16:creationId xmlns:a16="http://schemas.microsoft.com/office/drawing/2014/main" id="{6AD543C8-91B9-4757-B543-6F0B1D4E6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396589"/>
            <a:ext cx="9144000" cy="54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38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485F9B05-C9CD-40BB-9358-2251A676E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36" y="989355"/>
            <a:ext cx="3543427" cy="185144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68410" y="1111170"/>
            <a:ext cx="828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AC40A137-A570-42A1-8360-DE322A345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313" y="3952087"/>
            <a:ext cx="3549705" cy="176597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52270" y="3428998"/>
            <a:ext cx="3141678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7750" y="3428998"/>
            <a:ext cx="3141678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B563F2B-42E2-4F57-BA33-131176814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836" y="3952087"/>
            <a:ext cx="3543427" cy="1984319"/>
          </a:xfrm>
          <a:prstGeom prst="rect">
            <a:avLst/>
          </a:prstGeom>
        </p:spPr>
      </p:pic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E04CC8D6-FAA3-47DA-B7D8-046F6AD07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6508" y="777645"/>
            <a:ext cx="3064162" cy="25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7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A8C86C1E6D5D42901A71B86B82D03E" ma:contentTypeVersion="6" ma:contentTypeDescription="Create a new document." ma:contentTypeScope="" ma:versionID="aaef0d849ffc8e98309622ba225fe93c">
  <xsd:schema xmlns:xsd="http://www.w3.org/2001/XMLSchema" xmlns:xs="http://www.w3.org/2001/XMLSchema" xmlns:p="http://schemas.microsoft.com/office/2006/metadata/properties" xmlns:ns2="3eb4002a-d17c-4e97-ab61-1aacc534e4b4" xmlns:ns3="9eab27a9-38cc-4ee1-92a7-f250b46e8ae1" targetNamespace="http://schemas.microsoft.com/office/2006/metadata/properties" ma:root="true" ma:fieldsID="abd578bd5ad0d64b07af97a8190bc8c0" ns2:_="" ns3:_="">
    <xsd:import namespace="3eb4002a-d17c-4e97-ab61-1aacc534e4b4"/>
    <xsd:import namespace="9eab27a9-38cc-4ee1-92a7-f250b46e8ae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4002a-d17c-4e97-ab61-1aacc534e4b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ab27a9-38cc-4ee1-92a7-f250b46e8a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C3CF454-6D9F-4D12-8337-1B911DC9A4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b4002a-d17c-4e97-ab61-1aacc534e4b4"/>
    <ds:schemaRef ds:uri="9eab27a9-38cc-4ee1-92a7-f250b46e8a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DDB424-3D0C-4BC7-80D1-6130607BDE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C64ABC-11D0-4CA5-8D6B-B370B292D43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161</Words>
  <Application>Microsoft Office PowerPoint</Application>
  <PresentationFormat>On-screen Show (4:3)</PresentationFormat>
  <Paragraphs>24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Helvetica</vt:lpstr>
      <vt:lpstr>Lucida Grande</vt:lpstr>
      <vt:lpstr>Office Theme</vt:lpstr>
      <vt:lpstr>1_Office Theme</vt:lpstr>
      <vt:lpstr>   Working from Home Easy &amp; Simple strategies for Managers to implement now</vt:lpstr>
      <vt:lpstr>Uncertainty</vt:lpstr>
      <vt:lpstr>PowerPoint Presentation</vt:lpstr>
      <vt:lpstr>1. Effective Communication   </vt:lpstr>
      <vt:lpstr>1. Effective Communication  2. Trust  </vt:lpstr>
      <vt:lpstr>1. Effective Communication  2. Trust  3. Lack of Connection &amp;            Loneliness     </vt:lpstr>
      <vt:lpstr>1. Effective Communication  2. Trust  3. Lack of Connection &amp;            Loneliness   4. Distractions at home </vt:lpstr>
      <vt:lpstr>Effective Communication</vt:lpstr>
      <vt:lpstr>PowerPoint Presentation</vt:lpstr>
      <vt:lpstr>Happy and productive team</vt:lpstr>
      <vt:lpstr>PowerPoint Presentation</vt:lpstr>
      <vt:lpstr>PowerPoint Presentation</vt:lpstr>
      <vt:lpstr>TRUST</vt:lpstr>
      <vt:lpstr>Lack of Connection &amp; Loneliness</vt:lpstr>
      <vt:lpstr>Managing Distractions at Home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Orana Webinar  Working from Home Easy &amp; Simple strategies for Managers to implement now</dc:title>
  <dc:creator>edwina mcculloch</dc:creator>
  <cp:lastModifiedBy>Miranda Riley</cp:lastModifiedBy>
  <cp:revision>2</cp:revision>
  <dcterms:created xsi:type="dcterms:W3CDTF">2020-05-10T23:19:02Z</dcterms:created>
  <dcterms:modified xsi:type="dcterms:W3CDTF">2020-05-12T00:19:15Z</dcterms:modified>
</cp:coreProperties>
</file>