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notesMasterIdLst>
    <p:notesMasterId r:id="rId10"/>
  </p:notesMasterIdLst>
  <p:handoutMasterIdLst>
    <p:handoutMasterId r:id="rId11"/>
  </p:handoutMasterIdLst>
  <p:sldIdLst>
    <p:sldId id="300" r:id="rId2"/>
    <p:sldId id="311" r:id="rId3"/>
    <p:sldId id="348" r:id="rId4"/>
    <p:sldId id="349" r:id="rId5"/>
    <p:sldId id="321" r:id="rId6"/>
    <p:sldId id="323" r:id="rId7"/>
    <p:sldId id="342" r:id="rId8"/>
    <p:sldId id="298" r:id="rId9"/>
  </p:sldIdLst>
  <p:sldSz cx="9144000" cy="6858000" type="screen4x3"/>
  <p:notesSz cx="9926638" cy="6797675"/>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600"/>
    <a:srgbClr val="69C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B2E246-B6D6-42CB-A974-297F72F79038}" v="18" dt="2020-05-18T12:21:31.9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16" autoAdjust="0"/>
    <p:restoredTop sz="94627" autoAdjust="0"/>
  </p:normalViewPr>
  <p:slideViewPr>
    <p:cSldViewPr snapToGrid="0" snapToObjects="1">
      <p:cViewPr varScale="1">
        <p:scale>
          <a:sx n="62" d="100"/>
          <a:sy n="62" d="100"/>
        </p:scale>
        <p:origin x="1696"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8" d="100"/>
          <a:sy n="118" d="100"/>
        </p:scale>
        <p:origin x="792" y="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565620B3-496B-40FF-B915-136E3FA87E2F}" type="datetimeFigureOut">
              <a:rPr lang="en-AU" smtClean="0"/>
              <a:t>20/05/2020</a:t>
            </a:fld>
            <a:endParaRPr lang="en-AU" dirty="0"/>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406E28D8-291B-401A-8551-4C75E658D9AF}" type="slidenum">
              <a:rPr lang="en-AU" smtClean="0"/>
              <a:t>‹#›</a:t>
            </a:fld>
            <a:endParaRPr lang="en-AU" dirty="0"/>
          </a:p>
        </p:txBody>
      </p:sp>
    </p:spTree>
    <p:extLst>
      <p:ext uri="{BB962C8B-B14F-4D97-AF65-F5344CB8AC3E}">
        <p14:creationId xmlns:p14="http://schemas.microsoft.com/office/powerpoint/2010/main" val="1257852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23BEE8D2-FBA4-4EA2-B0FC-50F6B0FC7505}" type="datetimeFigureOut">
              <a:rPr lang="en-AU" smtClean="0"/>
              <a:t>20/05/2020</a:t>
            </a:fld>
            <a:endParaRPr lang="en-AU" dirty="0"/>
          </a:p>
        </p:txBody>
      </p:sp>
      <p:sp>
        <p:nvSpPr>
          <p:cNvPr id="4" name="Slide Image Placeholder 3"/>
          <p:cNvSpPr>
            <a:spLocks noGrp="1" noRot="1" noChangeAspect="1"/>
          </p:cNvSpPr>
          <p:nvPr>
            <p:ph type="sldImg" idx="2"/>
          </p:nvPr>
        </p:nvSpPr>
        <p:spPr>
          <a:xfrm>
            <a:off x="3433763" y="849313"/>
            <a:ext cx="3059112" cy="229393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874C1B05-F06D-44EC-B00B-FF015949312A}" type="slidenum">
              <a:rPr lang="en-AU" smtClean="0"/>
              <a:t>‹#›</a:t>
            </a:fld>
            <a:endParaRPr lang="en-AU" dirty="0"/>
          </a:p>
        </p:txBody>
      </p:sp>
    </p:spTree>
    <p:extLst>
      <p:ext uri="{BB962C8B-B14F-4D97-AF65-F5344CB8AC3E}">
        <p14:creationId xmlns:p14="http://schemas.microsoft.com/office/powerpoint/2010/main" val="3869260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Welcome – Edwina, </a:t>
            </a:r>
            <a:r>
              <a:rPr lang="en-AU" dirty="0" err="1"/>
              <a:t>Auridian</a:t>
            </a:r>
            <a:r>
              <a:rPr lang="en-AU" dirty="0"/>
              <a:t>, what we do, </a:t>
            </a:r>
          </a:p>
          <a:p>
            <a:r>
              <a:rPr lang="en-AU" dirty="0"/>
              <a:t>Changing enviro – first thing to go is motivation</a:t>
            </a:r>
          </a:p>
          <a:p>
            <a:r>
              <a:rPr lang="en-AU" dirty="0"/>
              <a:t>Change is incredibly difficult for humans – in every culture, in every age group, in every generation. </a:t>
            </a:r>
          </a:p>
          <a:p>
            <a:r>
              <a:rPr lang="en-AU" dirty="0"/>
              <a:t>Also, predictably irrational – because of physiology of change, every feels the same way, and it’s not rational. But the same thing happens every time. Doesn’t matter if it’s a Change of job, grief, lost a piece of jewellery, change job – </a:t>
            </a:r>
            <a:r>
              <a:rPr lang="en-AU" dirty="0" err="1"/>
              <a:t>predicutably</a:t>
            </a:r>
            <a:r>
              <a:rPr lang="en-AU" dirty="0"/>
              <a:t> irrational. 	</a:t>
            </a:r>
          </a:p>
        </p:txBody>
      </p:sp>
      <p:sp>
        <p:nvSpPr>
          <p:cNvPr id="4" name="Slide Number Placeholder 3"/>
          <p:cNvSpPr>
            <a:spLocks noGrp="1"/>
          </p:cNvSpPr>
          <p:nvPr>
            <p:ph type="sldNum" sz="quarter" idx="5"/>
          </p:nvPr>
        </p:nvSpPr>
        <p:spPr/>
        <p:txBody>
          <a:bodyPr/>
          <a:lstStyle/>
          <a:p>
            <a:fld id="{874C1B05-F06D-44EC-B00B-FF015949312A}" type="slidenum">
              <a:rPr lang="en-AU" smtClean="0"/>
              <a:t>1</a:t>
            </a:fld>
            <a:endParaRPr lang="en-AU" dirty="0"/>
          </a:p>
        </p:txBody>
      </p:sp>
    </p:spTree>
    <p:extLst>
      <p:ext uri="{BB962C8B-B14F-4D97-AF65-F5344CB8AC3E}">
        <p14:creationId xmlns:p14="http://schemas.microsoft.com/office/powerpoint/2010/main" val="3793763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are 7 irrational truths – we know they are not rational process. </a:t>
            </a:r>
          </a:p>
          <a:p>
            <a:endParaRPr lang="en-AU" dirty="0"/>
          </a:p>
          <a:p>
            <a:r>
              <a:rPr lang="en-AU" dirty="0"/>
              <a:t>1. </a:t>
            </a:r>
          </a:p>
          <a:p>
            <a:r>
              <a:rPr lang="en-AU" dirty="0"/>
              <a:t>2. Systems good examples</a:t>
            </a:r>
          </a:p>
          <a:p>
            <a:r>
              <a:rPr lang="en-AU" dirty="0"/>
              <a:t>3. Amount of change that people can handle is different. </a:t>
            </a:r>
            <a:r>
              <a:rPr lang="en-AU" dirty="0" err="1"/>
              <a:t>Firey</a:t>
            </a:r>
            <a:r>
              <a:rPr lang="en-AU" dirty="0"/>
              <a:t> example – head bin.</a:t>
            </a:r>
          </a:p>
          <a:p>
            <a:r>
              <a:rPr lang="en-AU" dirty="0"/>
              <a:t>4. </a:t>
            </a:r>
          </a:p>
          <a:p>
            <a:r>
              <a:rPr lang="en-AU" dirty="0"/>
              <a:t>6.There is always going to be people that don’t’ feel supported enough</a:t>
            </a:r>
          </a:p>
          <a:p>
            <a:r>
              <a:rPr lang="en-AU" dirty="0"/>
              <a:t>7.Habit – </a:t>
            </a:r>
            <a:r>
              <a:rPr lang="en-AU" dirty="0" err="1"/>
              <a:t>eg</a:t>
            </a:r>
            <a:r>
              <a:rPr lang="en-AU" dirty="0"/>
              <a:t> system. (always use the old system – 30 days or switch it off) – people hate it. 5 –days 20 days</a:t>
            </a:r>
          </a:p>
          <a:p>
            <a:endParaRPr lang="en-AU" dirty="0"/>
          </a:p>
          <a:p>
            <a:endParaRPr lang="en-AU" dirty="0"/>
          </a:p>
        </p:txBody>
      </p:sp>
      <p:sp>
        <p:nvSpPr>
          <p:cNvPr id="4" name="Slide Number Placeholder 3"/>
          <p:cNvSpPr>
            <a:spLocks noGrp="1"/>
          </p:cNvSpPr>
          <p:nvPr>
            <p:ph type="sldNum" sz="quarter" idx="5"/>
          </p:nvPr>
        </p:nvSpPr>
        <p:spPr/>
        <p:txBody>
          <a:bodyPr/>
          <a:lstStyle/>
          <a:p>
            <a:fld id="{874C1B05-F06D-44EC-B00B-FF015949312A}" type="slidenum">
              <a:rPr lang="en-AU" smtClean="0"/>
              <a:t>2</a:t>
            </a:fld>
            <a:endParaRPr lang="en-AU" dirty="0"/>
          </a:p>
        </p:txBody>
      </p:sp>
    </p:spTree>
    <p:extLst>
      <p:ext uri="{BB962C8B-B14F-4D97-AF65-F5344CB8AC3E}">
        <p14:creationId xmlns:p14="http://schemas.microsoft.com/office/powerpoint/2010/main" val="3608304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We know what they are, they’ve been on the </a:t>
            </a:r>
            <a:r>
              <a:rPr lang="en-AU" dirty="0" err="1"/>
              <a:t>simpsons</a:t>
            </a:r>
            <a:r>
              <a:rPr lang="en-AU" dirty="0"/>
              <a:t>, Eat [ray love, someone dies, divorce. </a:t>
            </a:r>
          </a:p>
          <a:p>
            <a:r>
              <a:rPr lang="en-AU" dirty="0"/>
              <a:t>These are the 5 stages – the interesting thing is not the stages but </a:t>
            </a:r>
            <a:r>
              <a:rPr lang="en-AU" b="1" dirty="0"/>
              <a:t>the way </a:t>
            </a:r>
            <a:r>
              <a:rPr lang="en-AU" dirty="0"/>
              <a:t>human moves through them. </a:t>
            </a:r>
          </a:p>
          <a:p>
            <a:r>
              <a:rPr lang="en-AU" dirty="0"/>
              <a:t>The first thing we will look at is – Time. You will notice it is not linear. You will notice there is not years, months.</a:t>
            </a:r>
          </a:p>
          <a:p>
            <a:r>
              <a:rPr lang="en-AU" dirty="0"/>
              <a:t>Rationalisation and acceptance usually take the most amount of time. </a:t>
            </a:r>
          </a:p>
          <a:p>
            <a:r>
              <a:rPr lang="en-AU" dirty="0"/>
              <a:t>Denial </a:t>
            </a:r>
          </a:p>
          <a:p>
            <a:endParaRPr lang="en-AU" dirty="0"/>
          </a:p>
          <a:p>
            <a:r>
              <a:rPr lang="en-AU" dirty="0"/>
              <a:t>Important to note – you CAN NOT EXPECT a team to move between the stages of times at the same time – it does not happen EVER!! They will hit all of these stages at different times. </a:t>
            </a:r>
          </a:p>
          <a:p>
            <a:r>
              <a:rPr lang="en-AU" dirty="0"/>
              <a:t>Other thing with TIME – You will notice the dividing line, people don’t just flip over to acceptance after rationalisation, they move back and fourth to  Anger, denial, back to rationalisation (Need proof) – Once they flip </a:t>
            </a:r>
            <a:r>
              <a:rPr lang="en-AU" dirty="0" err="1"/>
              <a:t>pver</a:t>
            </a:r>
            <a:r>
              <a:rPr lang="en-AU" dirty="0"/>
              <a:t> the they move through acceptance and growth </a:t>
            </a:r>
            <a:r>
              <a:rPr lang="en-AU" dirty="0" err="1"/>
              <a:t>expedentionally</a:t>
            </a:r>
            <a:r>
              <a:rPr lang="en-AU" dirty="0"/>
              <a:t>!!</a:t>
            </a:r>
          </a:p>
          <a:p>
            <a:endParaRPr lang="en-AU" dirty="0"/>
          </a:p>
          <a:p>
            <a:r>
              <a:rPr lang="en-AU" dirty="0"/>
              <a:t>How can we tell where people are along this time line – looking at </a:t>
            </a:r>
            <a:r>
              <a:rPr lang="en-AU" dirty="0" err="1"/>
              <a:t>indviduals</a:t>
            </a:r>
            <a:r>
              <a:rPr lang="en-AU" dirty="0"/>
              <a:t>, how can we tell. We can tell by how confident they are – their self esteem is a give-away as to where they are along this time-line. When they are in denial and anger – they are </a:t>
            </a:r>
            <a:r>
              <a:rPr lang="en-AU" dirty="0" err="1"/>
              <a:t>annoyingliy</a:t>
            </a:r>
            <a:r>
              <a:rPr lang="en-AU" dirty="0"/>
              <a:t> confident. Argue about EVERYTHING – confidence and energy is really high. But you know they are about to flip to acceptance when their confidence is low and they are feeling crap about. (crucial bit)</a:t>
            </a:r>
          </a:p>
        </p:txBody>
      </p:sp>
      <p:sp>
        <p:nvSpPr>
          <p:cNvPr id="4" name="Slide Number Placeholder 3"/>
          <p:cNvSpPr>
            <a:spLocks noGrp="1"/>
          </p:cNvSpPr>
          <p:nvPr>
            <p:ph type="sldNum" sz="quarter" idx="5"/>
          </p:nvPr>
        </p:nvSpPr>
        <p:spPr/>
        <p:txBody>
          <a:bodyPr/>
          <a:lstStyle/>
          <a:p>
            <a:fld id="{874C1B05-F06D-44EC-B00B-FF015949312A}" type="slidenum">
              <a:rPr lang="en-AU" smtClean="0"/>
              <a:t>3</a:t>
            </a:fld>
            <a:endParaRPr lang="en-AU" dirty="0"/>
          </a:p>
        </p:txBody>
      </p:sp>
    </p:spTree>
    <p:extLst>
      <p:ext uri="{BB962C8B-B14F-4D97-AF65-F5344CB8AC3E}">
        <p14:creationId xmlns:p14="http://schemas.microsoft.com/office/powerpoint/2010/main" val="2178323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33763" y="280988"/>
            <a:ext cx="3059112" cy="2293937"/>
          </a:xfrm>
        </p:spPr>
      </p:sp>
      <p:sp>
        <p:nvSpPr>
          <p:cNvPr id="3" name="Notes Placeholder 2"/>
          <p:cNvSpPr>
            <a:spLocks noGrp="1"/>
          </p:cNvSpPr>
          <p:nvPr>
            <p:ph type="body" idx="1"/>
          </p:nvPr>
        </p:nvSpPr>
        <p:spPr>
          <a:xfrm>
            <a:off x="992188" y="2644203"/>
            <a:ext cx="7942262" cy="2676525"/>
          </a:xfrm>
        </p:spPr>
        <p:txBody>
          <a:bodyPr/>
          <a:lstStyle/>
          <a:p>
            <a:r>
              <a:rPr lang="en-AU" dirty="0" err="1"/>
              <a:t>Obvisoualy</a:t>
            </a:r>
            <a:r>
              <a:rPr lang="en-AU" dirty="0"/>
              <a:t> the things we are nervous about with the effects of change is performance – </a:t>
            </a:r>
          </a:p>
          <a:p>
            <a:r>
              <a:rPr lang="en-AU" dirty="0"/>
              <a:t>Organisational change – engagement and security.</a:t>
            </a:r>
          </a:p>
          <a:p>
            <a:endParaRPr lang="en-AU" dirty="0"/>
          </a:p>
          <a:p>
            <a:r>
              <a:rPr lang="en-AU" dirty="0"/>
              <a:t>We want people to be sitting in the performance zone. So they have a </a:t>
            </a:r>
            <a:r>
              <a:rPr lang="en-AU" dirty="0" err="1"/>
              <a:t>highlevel</a:t>
            </a:r>
            <a:r>
              <a:rPr lang="en-AU" dirty="0"/>
              <a:t> of </a:t>
            </a:r>
            <a:r>
              <a:rPr lang="en-AU" dirty="0" err="1"/>
              <a:t>engagmenet</a:t>
            </a:r>
            <a:r>
              <a:rPr lang="en-AU" dirty="0"/>
              <a:t> to organisation, project or team and they feel secure in their role. And that’s when you get people that are calm, optimistic, </a:t>
            </a:r>
            <a:r>
              <a:rPr lang="en-AU" dirty="0" err="1"/>
              <a:t>invig</a:t>
            </a:r>
            <a:r>
              <a:rPr lang="en-AU" dirty="0"/>
              <a:t> etc. And you know that feeling – you feel excited, good energy.</a:t>
            </a:r>
          </a:p>
          <a:p>
            <a:endParaRPr lang="en-AU" dirty="0"/>
          </a:p>
          <a:p>
            <a:r>
              <a:rPr lang="en-AU" dirty="0"/>
              <a:t>Feel really engaged – but don’t feel very secure (covid-19) – Survival zone!! Impatient, defensive, - when they are exhibiting these traits they are in the survival zone, high engagement, low security. Committed but nervous!</a:t>
            </a:r>
          </a:p>
          <a:p>
            <a:endParaRPr lang="en-AU" dirty="0"/>
          </a:p>
          <a:p>
            <a:r>
              <a:rPr lang="en-AU" dirty="0"/>
              <a:t>Security and low engagement – renewal zone. (prior to COVID-19) Not really existing now. (Economy is booming) Control is in employee – JOB KEEPER! Julia examples.</a:t>
            </a:r>
          </a:p>
          <a:p>
            <a:endParaRPr lang="en-AU" dirty="0"/>
          </a:p>
          <a:p>
            <a:r>
              <a:rPr lang="en-AU" dirty="0"/>
              <a:t>Burnout zone – when people didn’t love their jobs before hand and now they know there jobs are in jeopardy. The only thing that is really relevant with this model, is not necessarily where they are at, but know what you need to do to keep them performing. </a:t>
            </a:r>
          </a:p>
          <a:p>
            <a:r>
              <a:rPr lang="en-AU" dirty="0"/>
              <a:t>Burnout zone &amp; renewal Zone – You need to improve their engagement. Survival or burnout – security. As a leader you need to know. </a:t>
            </a:r>
            <a:r>
              <a:rPr lang="en-AU" b="1" dirty="0"/>
              <a:t>Top 3 for engagement </a:t>
            </a:r>
            <a:r>
              <a:rPr lang="en-AU" dirty="0"/>
              <a:t>– Communication, Transparency and VISION. </a:t>
            </a:r>
          </a:p>
          <a:p>
            <a:r>
              <a:rPr lang="en-AU" b="1" dirty="0"/>
              <a:t>Some sort of Security – this is the number one issue at the moment. Too hard to say a top 3 – KPI’s, transparency with cashflow, </a:t>
            </a:r>
          </a:p>
          <a:p>
            <a:r>
              <a:rPr lang="en-AU" b="1" dirty="0"/>
              <a:t>Usually engagement</a:t>
            </a:r>
            <a:r>
              <a:rPr lang="en-AU" dirty="0"/>
              <a:t>– Focus on their well-being.</a:t>
            </a:r>
          </a:p>
          <a:p>
            <a:r>
              <a:rPr lang="en-AU" dirty="0"/>
              <a:t>Focused equally on both. If you can’t provide security – you have to recognise people will be sitting int the survival and burnout zones, you want to invest in the people that are engaged. </a:t>
            </a:r>
          </a:p>
        </p:txBody>
      </p:sp>
    </p:spTree>
    <p:extLst>
      <p:ext uri="{BB962C8B-B14F-4D97-AF65-F5344CB8AC3E}">
        <p14:creationId xmlns:p14="http://schemas.microsoft.com/office/powerpoint/2010/main" val="1911383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92500" y="392113"/>
            <a:ext cx="3059113" cy="2293937"/>
          </a:xfrm>
        </p:spPr>
      </p:sp>
      <p:sp>
        <p:nvSpPr>
          <p:cNvPr id="3" name="Notes Placeholder 2"/>
          <p:cNvSpPr>
            <a:spLocks noGrp="1"/>
          </p:cNvSpPr>
          <p:nvPr>
            <p:ph type="body" idx="1"/>
          </p:nvPr>
        </p:nvSpPr>
        <p:spPr>
          <a:xfrm>
            <a:off x="1050925" y="2835183"/>
            <a:ext cx="7942262" cy="2750668"/>
          </a:xfrm>
        </p:spPr>
        <p:txBody>
          <a:bodyPr/>
          <a:lstStyle/>
          <a:p>
            <a:r>
              <a:rPr lang="en-AU" dirty="0"/>
              <a:t>What we are really talking about when we talk a out security and engagement is motivation. </a:t>
            </a:r>
          </a:p>
          <a:p>
            <a:r>
              <a:rPr lang="en-AU" dirty="0"/>
              <a:t>When you wake up and feel energised, when people are excited to do a good job, they accept </a:t>
            </a:r>
            <a:r>
              <a:rPr lang="en-AU" dirty="0" err="1"/>
              <a:t>responsilibity</a:t>
            </a:r>
            <a:r>
              <a:rPr lang="en-AU" dirty="0"/>
              <a:t> when they do things wrong, brain feels like mush. A state of motivation – it is a feeling! </a:t>
            </a:r>
          </a:p>
          <a:p>
            <a:r>
              <a:rPr lang="en-AU" dirty="0"/>
              <a:t>Difference  between motivation and inspiration – people often talk about these in the same language. Flash of inspiration is short term, motivation is long term. Deep seeded determination. We can see examples of this in business – </a:t>
            </a:r>
            <a:r>
              <a:rPr lang="en-AU" dirty="0" err="1"/>
              <a:t>eg.</a:t>
            </a:r>
            <a:r>
              <a:rPr lang="en-AU" dirty="0"/>
              <a:t> They’ve had a flash of inspiration in order to survive – doing things now in order to survive. Restaurant example. Motivation is long term.</a:t>
            </a:r>
          </a:p>
          <a:p>
            <a:endParaRPr lang="en-AU" dirty="0"/>
          </a:p>
          <a:p>
            <a:r>
              <a:rPr lang="en-AU" dirty="0"/>
              <a:t>Firstly – you need to have a REALLY good long term vision and every person in your business knows HOW. It’s not just about survival, what will we need to do to THRIVE in the new world. People need to know HOW!! This will also create a nice synergy for people who need security. </a:t>
            </a:r>
          </a:p>
          <a:p>
            <a:r>
              <a:rPr lang="en-AU" b="1" dirty="0"/>
              <a:t>BELONG</a:t>
            </a:r>
            <a:r>
              <a:rPr lang="en-AU" dirty="0"/>
              <a:t> – times of isolation, we have noticed over the years, with the break down of family, community’s have broken down and people look for this at their work place, sense of belonging. EG. You contribute to their social club, directorships. </a:t>
            </a:r>
          </a:p>
          <a:p>
            <a:r>
              <a:rPr lang="en-AU" b="1" dirty="0"/>
              <a:t>PURPOSE </a:t>
            </a:r>
            <a:r>
              <a:rPr lang="en-AU" dirty="0"/>
              <a:t>– Generation – more and more people need to feel a </a:t>
            </a:r>
            <a:r>
              <a:rPr lang="en-AU" dirty="0" err="1"/>
              <a:t>prupose</a:t>
            </a:r>
            <a:r>
              <a:rPr lang="en-AU" dirty="0"/>
              <a:t> in their work. Men that retire mid 60s have a heart attack after retiring, attributed that to having a lack of purpose. Big problem in western society. A couple of years in FCTG area leaders said to their people Xmas gift, we will give you a $30 voucher and you can choose Gen X DJ voucher money. Gen Y all chose to give their voucher to a charity. </a:t>
            </a:r>
            <a:r>
              <a:rPr lang="en-AU" dirty="0" err="1"/>
              <a:t>Heightend</a:t>
            </a:r>
            <a:r>
              <a:rPr lang="en-AU" dirty="0"/>
              <a:t> sense of purpose – bushfires, great </a:t>
            </a:r>
            <a:r>
              <a:rPr lang="en-AU" dirty="0" err="1"/>
              <a:t>thunburg</a:t>
            </a:r>
            <a:r>
              <a:rPr lang="en-AU" dirty="0"/>
              <a:t>, as the </a:t>
            </a:r>
            <a:r>
              <a:rPr lang="en-AU" dirty="0" err="1"/>
              <a:t>gerations</a:t>
            </a:r>
            <a:r>
              <a:rPr lang="en-AU" dirty="0"/>
              <a:t> come through it is becoming more and more important. </a:t>
            </a:r>
            <a:r>
              <a:rPr lang="en-AU" i="1" dirty="0"/>
              <a:t>EG. Tell us what is important to you and we will make that happen. </a:t>
            </a:r>
            <a:r>
              <a:rPr lang="en-AU" i="1" dirty="0" err="1"/>
              <a:t>Fave</a:t>
            </a:r>
            <a:r>
              <a:rPr lang="en-AU" i="1" dirty="0"/>
              <a:t> country – sponsored a child from each of their </a:t>
            </a:r>
            <a:r>
              <a:rPr lang="en-AU" i="1" dirty="0" err="1"/>
              <a:t>fave</a:t>
            </a:r>
            <a:r>
              <a:rPr lang="en-AU" i="1" dirty="0"/>
              <a:t> country’s – Why???</a:t>
            </a:r>
          </a:p>
          <a:p>
            <a:r>
              <a:rPr lang="en-AU" b="1" dirty="0"/>
              <a:t>GRATITUDE</a:t>
            </a:r>
            <a:r>
              <a:rPr lang="en-AU" dirty="0"/>
              <a:t> – Every motivational speaker will tell you to write a gratitude diary – If your people are entitled, its an uphill battle. Gratitude does flow, encourage gratitude – don’t bitch about your clients or staff. Make sure you are grateful for the business coming in.  Extrinsic v Intrinsic</a:t>
            </a:r>
          </a:p>
        </p:txBody>
      </p:sp>
      <p:sp>
        <p:nvSpPr>
          <p:cNvPr id="4" name="Slide Number Placeholder 3"/>
          <p:cNvSpPr>
            <a:spLocks noGrp="1"/>
          </p:cNvSpPr>
          <p:nvPr>
            <p:ph type="sldNum" sz="quarter" idx="5"/>
          </p:nvPr>
        </p:nvSpPr>
        <p:spPr/>
        <p:txBody>
          <a:bodyPr/>
          <a:lstStyle/>
          <a:p>
            <a:fld id="{874C1B05-F06D-44EC-B00B-FF015949312A}" type="slidenum">
              <a:rPr lang="en-AU" smtClean="0"/>
              <a:t>5</a:t>
            </a:fld>
            <a:endParaRPr lang="en-AU" dirty="0"/>
          </a:p>
        </p:txBody>
      </p:sp>
    </p:spTree>
    <p:extLst>
      <p:ext uri="{BB962C8B-B14F-4D97-AF65-F5344CB8AC3E}">
        <p14:creationId xmlns:p14="http://schemas.microsoft.com/office/powerpoint/2010/main" val="2222992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know where is the direction. </a:t>
            </a:r>
          </a:p>
          <a:p>
            <a:r>
              <a:rPr lang="en-AU" dirty="0"/>
              <a:t>Focus is on either moving away from something or moving towards something – When you focus on what you moving away from, that is exactly what you will get. </a:t>
            </a:r>
          </a:p>
          <a:p>
            <a:r>
              <a:rPr lang="en-AU" dirty="0"/>
              <a:t>For </a:t>
            </a:r>
            <a:r>
              <a:rPr lang="en-AU" dirty="0" err="1"/>
              <a:t>eg.</a:t>
            </a:r>
            <a:r>
              <a:rPr lang="en-AU" dirty="0"/>
              <a:t> If I say – don’t think of a pink elephant, that is exactly what you will think about. </a:t>
            </a:r>
          </a:p>
          <a:p>
            <a:r>
              <a:rPr lang="en-AU" dirty="0"/>
              <a:t>Diet – don’t eat ice cream – what do you think you will do, Eat </a:t>
            </a:r>
            <a:r>
              <a:rPr lang="en-AU" dirty="0" err="1"/>
              <a:t>bluddy</a:t>
            </a:r>
            <a:r>
              <a:rPr lang="en-AU" dirty="0"/>
              <a:t> </a:t>
            </a:r>
            <a:r>
              <a:rPr lang="en-AU" dirty="0" err="1"/>
              <a:t>icecream</a:t>
            </a:r>
            <a:r>
              <a:rPr lang="en-AU" dirty="0"/>
              <a:t>. Our brains move towards what we think of – not what we try to NOT think of. </a:t>
            </a:r>
          </a:p>
          <a:p>
            <a:endParaRPr lang="en-AU" dirty="0"/>
          </a:p>
          <a:p>
            <a:r>
              <a:rPr lang="en-AU" dirty="0"/>
              <a:t>In business - haven’t been making profit – being in debt. That will keep us where we are. </a:t>
            </a:r>
          </a:p>
          <a:p>
            <a:r>
              <a:rPr lang="en-AU" dirty="0"/>
              <a:t>What we need to do is talk about the future. What is the opposite of what you are moving away from. </a:t>
            </a:r>
          </a:p>
          <a:p>
            <a:r>
              <a:rPr lang="en-AU" dirty="0"/>
              <a:t>Debt – wealth</a:t>
            </a:r>
          </a:p>
          <a:p>
            <a:r>
              <a:rPr lang="en-AU" dirty="0"/>
              <a:t>Unhappy customers – delighted customers</a:t>
            </a:r>
          </a:p>
          <a:p>
            <a:endParaRPr lang="en-AU" dirty="0"/>
          </a:p>
          <a:p>
            <a:r>
              <a:rPr lang="en-AU" dirty="0"/>
              <a:t>Future focused</a:t>
            </a:r>
          </a:p>
          <a:p>
            <a:endParaRPr lang="en-AU" dirty="0"/>
          </a:p>
          <a:p>
            <a:r>
              <a:rPr lang="en-AU" dirty="0"/>
              <a:t>Olympics – no one plans to come second or NOT come last. </a:t>
            </a:r>
          </a:p>
        </p:txBody>
      </p:sp>
      <p:sp>
        <p:nvSpPr>
          <p:cNvPr id="4" name="Slide Number Placeholder 3"/>
          <p:cNvSpPr>
            <a:spLocks noGrp="1"/>
          </p:cNvSpPr>
          <p:nvPr>
            <p:ph type="sldNum" sz="quarter" idx="5"/>
          </p:nvPr>
        </p:nvSpPr>
        <p:spPr/>
        <p:txBody>
          <a:bodyPr/>
          <a:lstStyle/>
          <a:p>
            <a:fld id="{874C1B05-F06D-44EC-B00B-FF015949312A}" type="slidenum">
              <a:rPr lang="en-AU" smtClean="0"/>
              <a:t>6</a:t>
            </a:fld>
            <a:endParaRPr lang="en-AU" dirty="0"/>
          </a:p>
        </p:txBody>
      </p:sp>
    </p:spTree>
    <p:extLst>
      <p:ext uri="{BB962C8B-B14F-4D97-AF65-F5344CB8AC3E}">
        <p14:creationId xmlns:p14="http://schemas.microsoft.com/office/powerpoint/2010/main" val="153982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 many people have been talking about what they could do, or should.</a:t>
            </a:r>
          </a:p>
          <a:p>
            <a:r>
              <a:rPr lang="en-AU" dirty="0"/>
              <a:t>Right now is the most important to step up as leaders of the business. </a:t>
            </a:r>
          </a:p>
          <a:p>
            <a:r>
              <a:rPr lang="en-AU" dirty="0"/>
              <a:t>Leading through change and these unchartered territories and ensuring people are as motivated as they can be. That is your roles right now!</a:t>
            </a:r>
          </a:p>
          <a:p>
            <a:r>
              <a:rPr lang="en-AU" dirty="0"/>
              <a:t>If anyone, in your teams might need career coaching or help with CV’s, I am doing this on the side at the moment because so many people are out of jobs or needing to change careers, please pass on my details, I would be happy to help.</a:t>
            </a:r>
          </a:p>
          <a:p>
            <a:endParaRPr lang="en-AU" dirty="0"/>
          </a:p>
        </p:txBody>
      </p:sp>
      <p:sp>
        <p:nvSpPr>
          <p:cNvPr id="4" name="Slide Number Placeholder 3"/>
          <p:cNvSpPr>
            <a:spLocks noGrp="1"/>
          </p:cNvSpPr>
          <p:nvPr>
            <p:ph type="sldNum" sz="quarter" idx="5"/>
          </p:nvPr>
        </p:nvSpPr>
        <p:spPr/>
        <p:txBody>
          <a:bodyPr/>
          <a:lstStyle/>
          <a:p>
            <a:fld id="{874C1B05-F06D-44EC-B00B-FF015949312A}" type="slidenum">
              <a:rPr lang="en-AU" smtClean="0"/>
              <a:t>7</a:t>
            </a:fld>
            <a:endParaRPr lang="en-AU" dirty="0"/>
          </a:p>
        </p:txBody>
      </p:sp>
    </p:spTree>
    <p:extLst>
      <p:ext uri="{BB962C8B-B14F-4D97-AF65-F5344CB8AC3E}">
        <p14:creationId xmlns:p14="http://schemas.microsoft.com/office/powerpoint/2010/main" val="1990770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74C1B05-F06D-44EC-B00B-FF015949312A}" type="slidenum">
              <a:rPr lang="en-AU" smtClean="0"/>
              <a:t>8</a:t>
            </a:fld>
            <a:endParaRPr lang="en-AU" dirty="0"/>
          </a:p>
        </p:txBody>
      </p:sp>
    </p:spTree>
    <p:extLst>
      <p:ext uri="{BB962C8B-B14F-4D97-AF65-F5344CB8AC3E}">
        <p14:creationId xmlns:p14="http://schemas.microsoft.com/office/powerpoint/2010/main" val="3788708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4400"/>
            </a:lvl1pPr>
          </a:lstStyle>
          <a:p>
            <a:r>
              <a:rPr lang="en-US" sz="2800" spc="800" dirty="0">
                <a:latin typeface="Helvetica"/>
                <a:cs typeface="Helvetica"/>
              </a:rPr>
              <a:t>PAGE HEADING</a:t>
            </a:r>
            <a:endParaRPr lang="en-US" dirty="0"/>
          </a:p>
        </p:txBody>
      </p:sp>
      <p:sp>
        <p:nvSpPr>
          <p:cNvPr id="3" name="Content Placeholder 2"/>
          <p:cNvSpPr>
            <a:spLocks noGrp="1"/>
          </p:cNvSpPr>
          <p:nvPr>
            <p:ph idx="1" hasCustomPrompt="1"/>
          </p:nvPr>
        </p:nvSpPr>
        <p:spPr/>
        <p:txBody>
          <a:bodyPr/>
          <a:lstStyle>
            <a:lvl1pPr>
              <a:defRPr sz="3200"/>
            </a:lvl1pPr>
          </a:lstStyle>
          <a:p>
            <a:pPr marL="285750" indent="-285750">
              <a:lnSpc>
                <a:spcPct val="120000"/>
              </a:lnSpc>
              <a:spcAft>
                <a:spcPts val="1600"/>
              </a:spcAft>
              <a:buClr>
                <a:srgbClr val="FFF600"/>
              </a:buClr>
              <a:buSzPct val="80000"/>
              <a:buFont typeface="Lucida Grande"/>
              <a:buChar char="■"/>
            </a:pPr>
            <a:r>
              <a:rPr lang="en-US" sz="2000" spc="50" dirty="0">
                <a:latin typeface="Helvetica"/>
                <a:cs typeface="Helvetica"/>
              </a:rPr>
              <a:t>Single column bullet points</a:t>
            </a:r>
          </a:p>
          <a:p>
            <a:pPr marL="285750" indent="-285750">
              <a:lnSpc>
                <a:spcPct val="120000"/>
              </a:lnSpc>
              <a:spcAft>
                <a:spcPts val="1600"/>
              </a:spcAft>
              <a:buClr>
                <a:srgbClr val="FFF600"/>
              </a:buClr>
              <a:buSzPct val="80000"/>
              <a:buFont typeface="Lucida Grande"/>
              <a:buChar char="■"/>
            </a:pPr>
            <a:r>
              <a:rPr lang="en-US" sz="2000" spc="50" dirty="0">
                <a:latin typeface="Helvetica"/>
                <a:cs typeface="Helvetica"/>
              </a:rPr>
              <a:t>Formatted in Helvetica 20pt</a:t>
            </a:r>
          </a:p>
          <a:p>
            <a:pPr marL="285750" indent="-285750">
              <a:lnSpc>
                <a:spcPct val="120000"/>
              </a:lnSpc>
              <a:spcAft>
                <a:spcPts val="1600"/>
              </a:spcAft>
              <a:buClr>
                <a:srgbClr val="FFF600"/>
              </a:buClr>
              <a:buSzPct val="80000"/>
              <a:buFont typeface="Lucida Grande"/>
              <a:buChar char="■"/>
            </a:pPr>
            <a:r>
              <a:rPr lang="en-US" sz="2000" spc="50" dirty="0">
                <a:latin typeface="Helvetica"/>
                <a:cs typeface="Helvetica"/>
              </a:rPr>
              <a:t>Paragraph spacing 16pt </a:t>
            </a:r>
          </a:p>
          <a:p>
            <a:pPr marL="285750" indent="-285750">
              <a:lnSpc>
                <a:spcPct val="120000"/>
              </a:lnSpc>
              <a:spcAft>
                <a:spcPts val="1600"/>
              </a:spcAft>
              <a:buClr>
                <a:srgbClr val="FFF600"/>
              </a:buClr>
              <a:buSzPct val="80000"/>
              <a:buFont typeface="Lucida Grande"/>
              <a:buChar char="■"/>
            </a:pPr>
            <a:r>
              <a:rPr lang="en-US" sz="2000" spc="50" dirty="0">
                <a:latin typeface="Helvetica"/>
                <a:cs typeface="Helvetica"/>
              </a:rPr>
              <a:t>Line spacing multiple 1.2pt</a:t>
            </a:r>
          </a:p>
          <a:p>
            <a:pPr marL="285750" indent="-285750">
              <a:lnSpc>
                <a:spcPct val="120000"/>
              </a:lnSpc>
              <a:spcAft>
                <a:spcPts val="1600"/>
              </a:spcAft>
              <a:buClr>
                <a:srgbClr val="FFF600"/>
              </a:buClr>
              <a:buSzPct val="80000"/>
              <a:buFont typeface="Lucida Grande"/>
              <a:buChar char="■"/>
            </a:pPr>
            <a:r>
              <a:rPr lang="en-US" sz="2000" spc="50" dirty="0">
                <a:latin typeface="Helvetica"/>
                <a:cs typeface="Helvetica"/>
              </a:rPr>
              <a:t>Allow plenty of white space</a:t>
            </a:r>
          </a:p>
        </p:txBody>
      </p:sp>
      <p:pic>
        <p:nvPicPr>
          <p:cNvPr id="7" name="Picture 6"/>
          <p:cNvPicPr>
            <a:picLocks noChangeAspect="1"/>
          </p:cNvPicPr>
          <p:nvPr userDrawn="1"/>
        </p:nvPicPr>
        <p:blipFill>
          <a:blip r:embed="rId2"/>
          <a:stretch>
            <a:fillRect/>
          </a:stretch>
        </p:blipFill>
        <p:spPr>
          <a:xfrm>
            <a:off x="4470400" y="6079272"/>
            <a:ext cx="190500" cy="558800"/>
          </a:xfrm>
          <a:prstGeom prst="rect">
            <a:avLst/>
          </a:prstGeom>
        </p:spPr>
      </p:pic>
    </p:spTree>
    <p:extLst>
      <p:ext uri="{BB962C8B-B14F-4D97-AF65-F5344CB8AC3E}">
        <p14:creationId xmlns:p14="http://schemas.microsoft.com/office/powerpoint/2010/main" val="2428710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p:cNvSpPr txBox="1">
            <a:spLocks/>
          </p:cNvSpPr>
          <p:nvPr userDrawn="1"/>
        </p:nvSpPr>
        <p:spPr>
          <a:xfrm>
            <a:off x="685800" y="4265029"/>
            <a:ext cx="7772400" cy="1107467"/>
          </a:xfrm>
          <a:prstGeom prst="rect">
            <a:avLst/>
          </a:prstGeom>
        </p:spPr>
        <p:txBody>
          <a:bodyPr vert="horz" lIns="91440" tIns="45720" rIns="91440" bIns="45720" numCol="3" spcCol="36000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ct val="110000"/>
              </a:lnSpc>
              <a:spcAft>
                <a:spcPts val="800"/>
              </a:spcAft>
              <a:buClr>
                <a:srgbClr val="69C800"/>
              </a:buClr>
              <a:buSzPct val="80000"/>
            </a:pPr>
            <a:r>
              <a:rPr lang="en-US" sz="2000" spc="50" dirty="0">
                <a:solidFill>
                  <a:prstClr val="black"/>
                </a:solidFill>
                <a:latin typeface="Helvetica"/>
                <a:cs typeface="Helvetica"/>
              </a:rPr>
              <a:t>Graph 1</a:t>
            </a:r>
          </a:p>
          <a:p>
            <a:pPr fontAlgn="auto">
              <a:lnSpc>
                <a:spcPct val="110000"/>
              </a:lnSpc>
              <a:spcAft>
                <a:spcPts val="800"/>
              </a:spcAft>
              <a:buClr>
                <a:srgbClr val="69C800"/>
              </a:buClr>
              <a:buSzPct val="80000"/>
            </a:pPr>
            <a:r>
              <a:rPr lang="en-US" sz="1200" spc="50" dirty="0">
                <a:solidFill>
                  <a:prstClr val="black"/>
                </a:solidFill>
                <a:latin typeface="Helvetica"/>
                <a:cs typeface="Helvetica"/>
              </a:rPr>
              <a:t>A small paragraph can sit</a:t>
            </a:r>
            <a:br>
              <a:rPr lang="en-US" sz="1200" spc="50" dirty="0">
                <a:solidFill>
                  <a:prstClr val="black"/>
                </a:solidFill>
                <a:latin typeface="Helvetica"/>
                <a:cs typeface="Helvetica"/>
              </a:rPr>
            </a:br>
            <a:r>
              <a:rPr lang="en-US" sz="1200" spc="50" dirty="0">
                <a:solidFill>
                  <a:prstClr val="black"/>
                </a:solidFill>
                <a:latin typeface="Helvetica"/>
                <a:cs typeface="Helvetica"/>
              </a:rPr>
              <a:t>here to accompany the image</a:t>
            </a:r>
            <a:br>
              <a:rPr lang="en-US" sz="1200" spc="50" dirty="0">
                <a:solidFill>
                  <a:prstClr val="black"/>
                </a:solidFill>
                <a:latin typeface="Helvetica"/>
                <a:cs typeface="Helvetica"/>
              </a:rPr>
            </a:br>
            <a:r>
              <a:rPr lang="en-US" sz="1200" spc="50" dirty="0">
                <a:solidFill>
                  <a:prstClr val="black"/>
                </a:solidFill>
                <a:latin typeface="Helvetica"/>
                <a:cs typeface="Helvetica"/>
              </a:rPr>
              <a:t>or graph above.</a:t>
            </a:r>
          </a:p>
          <a:p>
            <a:pPr fontAlgn="auto">
              <a:lnSpc>
                <a:spcPct val="110000"/>
              </a:lnSpc>
              <a:spcAft>
                <a:spcPts val="800"/>
              </a:spcAft>
              <a:buClr>
                <a:srgbClr val="69C800"/>
              </a:buClr>
              <a:buSzPct val="80000"/>
            </a:pPr>
            <a:r>
              <a:rPr lang="en-US" sz="2000" spc="50" dirty="0">
                <a:solidFill>
                  <a:prstClr val="black"/>
                </a:solidFill>
                <a:latin typeface="Helvetica"/>
                <a:cs typeface="Helvetica"/>
              </a:rPr>
              <a:t>Graph 2</a:t>
            </a:r>
          </a:p>
          <a:p>
            <a:pPr fontAlgn="auto">
              <a:lnSpc>
                <a:spcPct val="110000"/>
              </a:lnSpc>
              <a:spcAft>
                <a:spcPts val="800"/>
              </a:spcAft>
              <a:buClr>
                <a:srgbClr val="69C800"/>
              </a:buClr>
              <a:buSzPct val="80000"/>
            </a:pPr>
            <a:r>
              <a:rPr lang="en-US" sz="1200" spc="50" dirty="0">
                <a:solidFill>
                  <a:prstClr val="black"/>
                </a:solidFill>
                <a:latin typeface="Helvetica"/>
                <a:cs typeface="Helvetica"/>
              </a:rPr>
              <a:t>Text should be formatted using Helvetica 12pt, with multiple line spacing of 1.2pt.</a:t>
            </a:r>
          </a:p>
          <a:p>
            <a:pPr fontAlgn="auto">
              <a:lnSpc>
                <a:spcPct val="110000"/>
              </a:lnSpc>
              <a:spcAft>
                <a:spcPts val="800"/>
              </a:spcAft>
              <a:buClr>
                <a:srgbClr val="69C800"/>
              </a:buClr>
              <a:buSzPct val="80000"/>
            </a:pPr>
            <a:r>
              <a:rPr lang="en-US" sz="2000" spc="50" dirty="0">
                <a:solidFill>
                  <a:prstClr val="black"/>
                </a:solidFill>
                <a:latin typeface="Helvetica"/>
                <a:cs typeface="Helvetica"/>
              </a:rPr>
              <a:t>Graph 3</a:t>
            </a:r>
          </a:p>
          <a:p>
            <a:pPr fontAlgn="auto">
              <a:lnSpc>
                <a:spcPct val="110000"/>
              </a:lnSpc>
              <a:spcAft>
                <a:spcPts val="800"/>
              </a:spcAft>
              <a:buClr>
                <a:srgbClr val="69C800"/>
              </a:buClr>
              <a:buSzPct val="80000"/>
            </a:pPr>
            <a:r>
              <a:rPr lang="en-US" sz="1200" spc="50" dirty="0">
                <a:solidFill>
                  <a:prstClr val="black"/>
                </a:solidFill>
                <a:latin typeface="Helvetica"/>
                <a:cs typeface="Helvetica"/>
              </a:rPr>
              <a:t>Allow plenty of white space around the text and images for clarity and consistency.</a:t>
            </a:r>
          </a:p>
        </p:txBody>
      </p:sp>
      <p:sp>
        <p:nvSpPr>
          <p:cNvPr id="9"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z="2800" spc="800" dirty="0">
                <a:latin typeface="Helvetica"/>
                <a:cs typeface="Helvetica"/>
              </a:rPr>
              <a:t>PAGE HEADING</a:t>
            </a:r>
            <a:endParaRPr lang="en-US" dirty="0"/>
          </a:p>
        </p:txBody>
      </p:sp>
      <p:pic>
        <p:nvPicPr>
          <p:cNvPr id="12" name="Picture 11"/>
          <p:cNvPicPr>
            <a:picLocks noChangeAspect="1"/>
          </p:cNvPicPr>
          <p:nvPr userDrawn="1"/>
        </p:nvPicPr>
        <p:blipFill>
          <a:blip r:embed="rId2"/>
          <a:stretch>
            <a:fillRect/>
          </a:stretch>
        </p:blipFill>
        <p:spPr>
          <a:xfrm>
            <a:off x="4470400" y="6079272"/>
            <a:ext cx="190500" cy="558800"/>
          </a:xfrm>
          <a:prstGeom prst="rect">
            <a:avLst/>
          </a:prstGeom>
        </p:spPr>
      </p:pic>
    </p:spTree>
    <p:extLst>
      <p:ext uri="{BB962C8B-B14F-4D97-AF65-F5344CB8AC3E}">
        <p14:creationId xmlns:p14="http://schemas.microsoft.com/office/powerpoint/2010/main" val="343444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tx1"/>
        </a:solidFill>
        <a:effectLst/>
      </p:bgPr>
    </p:bg>
    <p:spTree>
      <p:nvGrpSpPr>
        <p:cNvPr id="1" name=""/>
        <p:cNvGrpSpPr/>
        <p:nvPr/>
      </p:nvGrpSpPr>
      <p:grpSpPr>
        <a:xfrm>
          <a:off x="0" y="0"/>
          <a:ext cx="0" cy="0"/>
          <a:chOff x="0" y="0"/>
          <a:chExt cx="0" cy="0"/>
        </a:xfrm>
      </p:grpSpPr>
      <p:sp>
        <p:nvSpPr>
          <p:cNvPr id="7" name="Title 1"/>
          <p:cNvSpPr>
            <a:spLocks noGrp="1"/>
          </p:cNvSpPr>
          <p:nvPr>
            <p:ph type="ctrTitle" idx="4294967295" hasCustomPrompt="1"/>
          </p:nvPr>
        </p:nvSpPr>
        <p:spPr>
          <a:xfrm>
            <a:off x="685800" y="732418"/>
            <a:ext cx="7772400" cy="5409126"/>
          </a:xfrm>
        </p:spPr>
        <p:txBody>
          <a:bodyPr>
            <a:normAutofit/>
          </a:bodyPr>
          <a:lstStyle/>
          <a:p>
            <a:r>
              <a:rPr lang="en-US" sz="2800" spc="800" dirty="0">
                <a:solidFill>
                  <a:srgbClr val="FFF600"/>
                </a:solidFill>
                <a:latin typeface="Helvetica"/>
                <a:cs typeface="Helvetica"/>
              </a:rPr>
              <a:t>QUOTE</a:t>
            </a:r>
            <a:br>
              <a:rPr lang="en-US" sz="2000" spc="800" dirty="0">
                <a:solidFill>
                  <a:srgbClr val="69C800"/>
                </a:solidFill>
                <a:latin typeface="Helvetica"/>
                <a:cs typeface="Helvetica"/>
              </a:rPr>
            </a:br>
            <a:br>
              <a:rPr lang="en-US" sz="2000" spc="800" dirty="0">
                <a:solidFill>
                  <a:srgbClr val="69C800"/>
                </a:solidFill>
                <a:latin typeface="Helvetica"/>
                <a:cs typeface="Helvetica"/>
              </a:rPr>
            </a:br>
            <a:r>
              <a:rPr lang="en-US" sz="5400" spc="100" dirty="0">
                <a:solidFill>
                  <a:schemeClr val="bg1"/>
                </a:solidFill>
                <a:latin typeface="Helvetica"/>
                <a:cs typeface="Helvetica"/>
              </a:rPr>
              <a:t>A large statement</a:t>
            </a:r>
            <a:br>
              <a:rPr lang="en-US" sz="5400" spc="100" dirty="0">
                <a:solidFill>
                  <a:schemeClr val="bg1"/>
                </a:solidFill>
                <a:latin typeface="Helvetica"/>
                <a:cs typeface="Helvetica"/>
              </a:rPr>
            </a:br>
            <a:r>
              <a:rPr lang="en-US" sz="5400" spc="100" dirty="0">
                <a:solidFill>
                  <a:schemeClr val="bg1"/>
                </a:solidFill>
                <a:latin typeface="Helvetica"/>
                <a:cs typeface="Helvetica"/>
              </a:rPr>
              <a:t>on black or dark image</a:t>
            </a:r>
          </a:p>
        </p:txBody>
      </p:sp>
    </p:spTree>
    <p:extLst>
      <p:ext uri="{BB962C8B-B14F-4D97-AF65-F5344CB8AC3E}">
        <p14:creationId xmlns:p14="http://schemas.microsoft.com/office/powerpoint/2010/main" val="113870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600"/>
        </a:solidFill>
        <a:effectLst/>
      </p:bgPr>
    </p:bg>
    <p:spTree>
      <p:nvGrpSpPr>
        <p:cNvPr id="1" name=""/>
        <p:cNvGrpSpPr/>
        <p:nvPr/>
      </p:nvGrpSpPr>
      <p:grpSpPr>
        <a:xfrm>
          <a:off x="0" y="0"/>
          <a:ext cx="0" cy="0"/>
          <a:chOff x="0" y="0"/>
          <a:chExt cx="0" cy="0"/>
        </a:xfrm>
      </p:grpSpPr>
      <p:sp>
        <p:nvSpPr>
          <p:cNvPr id="8" name="Title 1"/>
          <p:cNvSpPr>
            <a:spLocks noGrp="1"/>
          </p:cNvSpPr>
          <p:nvPr>
            <p:ph type="ctrTitle" idx="4294967295"/>
          </p:nvPr>
        </p:nvSpPr>
        <p:spPr>
          <a:xfrm>
            <a:off x="685800" y="732418"/>
            <a:ext cx="7772400" cy="5409126"/>
          </a:xfrm>
        </p:spPr>
        <p:txBody>
          <a:bodyPr>
            <a:normAutofit/>
          </a:bodyPr>
          <a:lstStyle/>
          <a:p>
            <a:r>
              <a:rPr lang="en-US" sz="2800" spc="800" dirty="0">
                <a:latin typeface="Helvetica"/>
                <a:cs typeface="Helvetica"/>
              </a:rPr>
              <a:t>QUOTE</a:t>
            </a:r>
            <a:br>
              <a:rPr lang="en-US" sz="2000" spc="800" dirty="0">
                <a:latin typeface="Helvetica"/>
                <a:cs typeface="Helvetica"/>
              </a:rPr>
            </a:br>
            <a:br>
              <a:rPr lang="en-US" sz="2000" spc="800" dirty="0">
                <a:latin typeface="Helvetica"/>
                <a:cs typeface="Helvetica"/>
              </a:rPr>
            </a:br>
            <a:r>
              <a:rPr lang="en-US" sz="5400" spc="100" dirty="0">
                <a:latin typeface="Helvetica"/>
                <a:cs typeface="Helvetica"/>
              </a:rPr>
              <a:t>A large statement</a:t>
            </a:r>
            <a:br>
              <a:rPr lang="en-US" sz="5400" spc="100" dirty="0">
                <a:latin typeface="Helvetica"/>
                <a:cs typeface="Helvetica"/>
              </a:rPr>
            </a:br>
            <a:r>
              <a:rPr lang="en-US" sz="5400" spc="100" dirty="0">
                <a:latin typeface="Helvetica"/>
                <a:cs typeface="Helvetica"/>
              </a:rPr>
              <a:t>on solid yellow</a:t>
            </a:r>
          </a:p>
        </p:txBody>
      </p:sp>
    </p:spTree>
    <p:extLst>
      <p:ext uri="{BB962C8B-B14F-4D97-AF65-F5344CB8AC3E}">
        <p14:creationId xmlns:p14="http://schemas.microsoft.com/office/powerpoint/2010/main" val="1748278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z="2800" spc="800" dirty="0">
                <a:latin typeface="Helvetica"/>
                <a:cs typeface="Helvetica"/>
              </a:rPr>
              <a:t>PAGE HEADING</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a:lnSpc>
                <a:spcPct val="120000"/>
              </a:lnSpc>
              <a:spcAft>
                <a:spcPts val="1600"/>
              </a:spcAft>
              <a:buClr>
                <a:srgbClr val="FFF600"/>
              </a:buClr>
              <a:buSzPct val="80000"/>
            </a:pPr>
            <a:r>
              <a:rPr lang="en-US" sz="2000" spc="50" dirty="0">
                <a:latin typeface="Helvetica"/>
                <a:cs typeface="Helvetica"/>
              </a:rPr>
              <a:t>A large body of text can sit here. Text should be formatted in Helvetica 20pt, multiple line space of 1.2pt.</a:t>
            </a:r>
          </a:p>
          <a:p>
            <a:pPr>
              <a:lnSpc>
                <a:spcPct val="120000"/>
              </a:lnSpc>
              <a:spcAft>
                <a:spcPts val="1600"/>
              </a:spcAft>
              <a:buClr>
                <a:srgbClr val="FFF600"/>
              </a:buClr>
              <a:buSzPct val="80000"/>
            </a:pPr>
            <a:r>
              <a:rPr lang="en-US" sz="1200" spc="50" dirty="0">
                <a:latin typeface="Helvetica"/>
                <a:cs typeface="Helvetica"/>
              </a:rPr>
              <a:t>Fine print can be slightly smaller in 12pt.</a:t>
            </a:r>
            <a:br>
              <a:rPr lang="en-US" sz="1200" spc="50" dirty="0">
                <a:latin typeface="Helvetica"/>
                <a:cs typeface="Helvetica"/>
              </a:rPr>
            </a:br>
            <a:r>
              <a:rPr lang="en-US" sz="1200" spc="50" dirty="0">
                <a:latin typeface="Helvetica"/>
                <a:cs typeface="Helvetica"/>
              </a:rPr>
              <a:t>Be wary of using too many font sizes as it becomes inconsistent and cluttered.</a:t>
            </a:r>
          </a:p>
          <a:p>
            <a:pPr lvl="0"/>
            <a:endParaRPr lang="en-US" dirty="0"/>
          </a:p>
        </p:txBody>
      </p:sp>
    </p:spTree>
    <p:extLst>
      <p:ext uri="{BB962C8B-B14F-4D97-AF65-F5344CB8AC3E}">
        <p14:creationId xmlns:p14="http://schemas.microsoft.com/office/powerpoint/2010/main" val="2044068907"/>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ctr" defTabSz="457200" rtl="0" eaLnBrk="1" latinLnBrk="0" hangingPunct="1">
        <a:spcBef>
          <a:spcPct val="20000"/>
        </a:spcBef>
        <a:buFont typeface="Arial"/>
        <a:buNone/>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edwina.mcculloch@auridian.com.au"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0471" y="2331375"/>
            <a:ext cx="8797759" cy="1470025"/>
          </a:xfrm>
        </p:spPr>
        <p:txBody>
          <a:bodyPr>
            <a:noAutofit/>
          </a:bodyPr>
          <a:lstStyle/>
          <a:p>
            <a:r>
              <a:rPr lang="en-US" b="1" spc="800" dirty="0">
                <a:solidFill>
                  <a:srgbClr val="FFF600"/>
                </a:solidFill>
                <a:latin typeface="+mn-lt"/>
                <a:cs typeface="Helvetica"/>
              </a:rPr>
              <a:t> </a:t>
            </a:r>
            <a:br>
              <a:rPr lang="en-US" b="1" spc="800" dirty="0">
                <a:solidFill>
                  <a:srgbClr val="FFF600"/>
                </a:solidFill>
                <a:latin typeface="+mn-lt"/>
                <a:cs typeface="Helvetica"/>
              </a:rPr>
            </a:br>
            <a:br>
              <a:rPr lang="en-US" b="1" spc="800" dirty="0">
                <a:solidFill>
                  <a:srgbClr val="FFF600"/>
                </a:solidFill>
                <a:latin typeface="+mn-lt"/>
                <a:cs typeface="Helvetica"/>
              </a:rPr>
            </a:br>
            <a:r>
              <a:rPr lang="en-US" sz="3800" b="1" spc="800" dirty="0">
                <a:solidFill>
                  <a:srgbClr val="FFF600"/>
                </a:solidFill>
                <a:latin typeface="+mn-lt"/>
                <a:cs typeface="Helvetica"/>
              </a:rPr>
              <a:t>Leading through Change</a:t>
            </a:r>
            <a:br>
              <a:rPr lang="en-US" sz="3800" b="1" spc="800" dirty="0">
                <a:solidFill>
                  <a:srgbClr val="FFF600"/>
                </a:solidFill>
                <a:latin typeface="+mn-lt"/>
                <a:cs typeface="Helvetica"/>
              </a:rPr>
            </a:br>
            <a:r>
              <a:rPr lang="en-US" sz="3800" b="1" spc="800" dirty="0">
                <a:solidFill>
                  <a:srgbClr val="FFF600"/>
                </a:solidFill>
                <a:latin typeface="+mn-lt"/>
                <a:cs typeface="Helvetica"/>
              </a:rPr>
              <a:t>&amp;</a:t>
            </a:r>
            <a:r>
              <a:rPr lang="en-US" sz="3800" b="1" spc="800" dirty="0">
                <a:solidFill>
                  <a:srgbClr val="FFF600"/>
                </a:solidFill>
                <a:cs typeface="Helvetica"/>
              </a:rPr>
              <a:t> Maintaining Motivation</a:t>
            </a:r>
            <a:endParaRPr lang="en-US" sz="3800" b="1" spc="800" dirty="0">
              <a:solidFill>
                <a:srgbClr val="FFF600"/>
              </a:solidFill>
              <a:latin typeface="+mn-lt"/>
              <a:cs typeface="Helvetica"/>
            </a:endParaRPr>
          </a:p>
        </p:txBody>
      </p:sp>
      <p:pic>
        <p:nvPicPr>
          <p:cNvPr id="4" name="Picture 3"/>
          <p:cNvPicPr>
            <a:picLocks noChangeAspect="1"/>
          </p:cNvPicPr>
          <p:nvPr/>
        </p:nvPicPr>
        <p:blipFill>
          <a:blip r:embed="rId4"/>
          <a:stretch>
            <a:fillRect/>
          </a:stretch>
        </p:blipFill>
        <p:spPr>
          <a:xfrm>
            <a:off x="2397067" y="1929298"/>
            <a:ext cx="4106796" cy="744433"/>
          </a:xfrm>
          <a:prstGeom prst="rect">
            <a:avLst/>
          </a:prstGeom>
        </p:spPr>
      </p:pic>
      <p:sp>
        <p:nvSpPr>
          <p:cNvPr id="7" name="Title 1"/>
          <p:cNvSpPr txBox="1">
            <a:spLocks/>
          </p:cNvSpPr>
          <p:nvPr/>
        </p:nvSpPr>
        <p:spPr>
          <a:xfrm>
            <a:off x="491273" y="5465382"/>
            <a:ext cx="8163330" cy="50200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20000"/>
              </a:lnSpc>
              <a:spcBef>
                <a:spcPct val="0"/>
              </a:spcBef>
              <a:spcAft>
                <a:spcPts val="0"/>
              </a:spcAft>
              <a:buClrTx/>
              <a:buSzTx/>
              <a:buFontTx/>
              <a:buNone/>
              <a:tabLst/>
              <a:defRPr/>
            </a:pPr>
            <a:r>
              <a:rPr kumimoji="0" lang="en-US" sz="2800" b="0" i="0" u="none" strike="noStrike" kern="1200" cap="none" spc="100" normalizeH="0" baseline="0" noProof="0" dirty="0">
                <a:ln>
                  <a:noFill/>
                </a:ln>
                <a:solidFill>
                  <a:prstClr val="white"/>
                </a:solidFill>
                <a:effectLst/>
                <a:uLnTx/>
                <a:uFillTx/>
                <a:latin typeface="Calibri"/>
                <a:ea typeface="+mj-ea"/>
                <a:cs typeface="Helvetica"/>
              </a:rPr>
              <a:t>EDWINA MCCULLOCH</a:t>
            </a:r>
          </a:p>
          <a:p>
            <a:pPr marL="0" marR="0" lvl="0" indent="0" algn="ctr" defTabSz="457200" rtl="0" eaLnBrk="1" fontAlgn="auto" latinLnBrk="0" hangingPunct="1">
              <a:lnSpc>
                <a:spcPct val="120000"/>
              </a:lnSpc>
              <a:spcBef>
                <a:spcPct val="0"/>
              </a:spcBef>
              <a:spcAft>
                <a:spcPts val="0"/>
              </a:spcAft>
              <a:buClrTx/>
              <a:buSzTx/>
              <a:buFontTx/>
              <a:buNone/>
              <a:tabLst/>
              <a:defRPr/>
            </a:pPr>
            <a:r>
              <a:rPr kumimoji="0" lang="en-US" sz="2800" b="0" i="0" u="none" strike="noStrike" kern="1200" cap="none" spc="100" normalizeH="0" baseline="0" noProof="0" dirty="0">
                <a:ln>
                  <a:noFill/>
                </a:ln>
                <a:solidFill>
                  <a:prstClr val="white"/>
                </a:solidFill>
                <a:effectLst/>
                <a:uLnTx/>
                <a:uFillTx/>
                <a:latin typeface="Calibri"/>
                <a:ea typeface="+mj-ea"/>
                <a:cs typeface="Helvetica"/>
              </a:rPr>
              <a:t>edwina.mcculloch@auridian.com.au</a:t>
            </a:r>
          </a:p>
          <a:p>
            <a:pPr marL="0" marR="0" lvl="0" indent="0" algn="ctr" defTabSz="457200" rtl="0" eaLnBrk="1" fontAlgn="auto" latinLnBrk="0" hangingPunct="1">
              <a:lnSpc>
                <a:spcPct val="120000"/>
              </a:lnSpc>
              <a:spcBef>
                <a:spcPct val="0"/>
              </a:spcBef>
              <a:spcAft>
                <a:spcPts val="0"/>
              </a:spcAft>
              <a:buClrTx/>
              <a:buSzTx/>
              <a:buFontTx/>
              <a:buNone/>
              <a:tabLst/>
              <a:defRPr/>
            </a:pPr>
            <a:r>
              <a:rPr kumimoji="0" lang="en-US" sz="2800" b="0" i="0" u="none" strike="noStrike" kern="1200" cap="none" spc="100" normalizeH="0" baseline="0" noProof="0" dirty="0">
                <a:ln>
                  <a:noFill/>
                </a:ln>
                <a:solidFill>
                  <a:prstClr val="white"/>
                </a:solidFill>
                <a:effectLst/>
                <a:uLnTx/>
                <a:uFillTx/>
                <a:latin typeface="Calibri"/>
                <a:ea typeface="+mj-ea"/>
                <a:cs typeface="Helvetica"/>
              </a:rPr>
              <a:t>0412 949 088</a:t>
            </a:r>
          </a:p>
        </p:txBody>
      </p:sp>
      <p:pic>
        <p:nvPicPr>
          <p:cNvPr id="1026" name="Picture 2">
            <a:extLst>
              <a:ext uri="{FF2B5EF4-FFF2-40B4-BE49-F238E27FC236}">
                <a16:creationId xmlns:a16="http://schemas.microsoft.com/office/drawing/2014/main" id="{1CED25F3-4223-47DE-947A-5F75D600AE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2498" y="265316"/>
            <a:ext cx="3197208" cy="1445405"/>
          </a:xfrm>
          <a:prstGeom prst="rect">
            <a:avLst/>
          </a:prstGeom>
          <a:solidFill>
            <a:schemeClr val="bg1"/>
          </a:solidFill>
          <a:ln>
            <a:noFill/>
          </a:ln>
        </p:spPr>
      </p:pic>
    </p:spTree>
    <p:extLst>
      <p:ext uri="{BB962C8B-B14F-4D97-AF65-F5344CB8AC3E}">
        <p14:creationId xmlns:p14="http://schemas.microsoft.com/office/powerpoint/2010/main" val="356959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418454" y="1704815"/>
            <a:ext cx="8415580" cy="4401205"/>
          </a:xfrm>
          <a:prstGeom prst="rect">
            <a:avLst/>
          </a:prstGeom>
        </p:spPr>
        <p:txBody>
          <a:bodyPr wrap="square">
            <a:spAutoFit/>
          </a:bodyPr>
          <a:lstStyle/>
          <a:p>
            <a:pPr marL="457200" indent="-457200" eaLnBrk="1" hangingPunct="1">
              <a:spcBef>
                <a:spcPts val="1200"/>
              </a:spcBef>
              <a:buFont typeface="+mj-lt"/>
              <a:buAutoNum type="arabicPeriod"/>
            </a:pPr>
            <a:r>
              <a:rPr lang="en-US" altLang="en-US" sz="2200" dirty="0">
                <a:solidFill>
                  <a:schemeClr val="bg1"/>
                </a:solidFill>
              </a:rPr>
              <a:t>People will feel awkward, ill at ease and self conscious.</a:t>
            </a:r>
          </a:p>
          <a:p>
            <a:pPr marL="457200" indent="-457200" eaLnBrk="1" hangingPunct="1">
              <a:spcBef>
                <a:spcPts val="1200"/>
              </a:spcBef>
              <a:buFont typeface="+mj-lt"/>
              <a:buAutoNum type="arabicPeriod"/>
            </a:pPr>
            <a:r>
              <a:rPr lang="en-US" altLang="en-US" sz="2200" dirty="0">
                <a:solidFill>
                  <a:schemeClr val="bg1"/>
                </a:solidFill>
              </a:rPr>
              <a:t>People initially focus on what they have to give up.</a:t>
            </a:r>
          </a:p>
          <a:p>
            <a:pPr marL="457200" indent="-457200" eaLnBrk="1" hangingPunct="1">
              <a:spcBef>
                <a:spcPts val="1200"/>
              </a:spcBef>
              <a:buFont typeface="+mj-lt"/>
              <a:buAutoNum type="arabicPeriod"/>
            </a:pPr>
            <a:r>
              <a:rPr lang="en-US" altLang="en-US" sz="2200" dirty="0">
                <a:solidFill>
                  <a:schemeClr val="bg1"/>
                </a:solidFill>
              </a:rPr>
              <a:t>People will feel alone even if everyone else is going through the same change.</a:t>
            </a:r>
          </a:p>
          <a:p>
            <a:pPr marL="457200" indent="-457200" eaLnBrk="1" hangingPunct="1">
              <a:spcBef>
                <a:spcPts val="1200"/>
              </a:spcBef>
              <a:buFont typeface="+mj-lt"/>
              <a:buAutoNum type="arabicPeriod"/>
            </a:pPr>
            <a:r>
              <a:rPr lang="en-US" altLang="en-US" sz="2200" dirty="0">
                <a:solidFill>
                  <a:schemeClr val="bg1"/>
                </a:solidFill>
              </a:rPr>
              <a:t>People can only handle so much change.</a:t>
            </a:r>
          </a:p>
          <a:p>
            <a:pPr marL="457200" indent="-457200" eaLnBrk="1" hangingPunct="1">
              <a:spcBef>
                <a:spcPts val="1200"/>
              </a:spcBef>
              <a:buFont typeface="+mj-lt"/>
              <a:buAutoNum type="arabicPeriod"/>
            </a:pPr>
            <a:r>
              <a:rPr lang="en-US" altLang="en-US" sz="2200" dirty="0">
                <a:solidFill>
                  <a:schemeClr val="bg1"/>
                </a:solidFill>
              </a:rPr>
              <a:t>People are at different levels of readiness for change.</a:t>
            </a:r>
          </a:p>
          <a:p>
            <a:pPr marL="457200" indent="-457200" eaLnBrk="1" hangingPunct="1">
              <a:spcBef>
                <a:spcPts val="1200"/>
              </a:spcBef>
              <a:buFont typeface="+mj-lt"/>
              <a:buAutoNum type="arabicPeriod"/>
            </a:pPr>
            <a:r>
              <a:rPr lang="en-US" altLang="en-US" sz="2200" dirty="0">
                <a:solidFill>
                  <a:schemeClr val="bg1"/>
                </a:solidFill>
              </a:rPr>
              <a:t>People will be concerned that they don’t have enough resources.</a:t>
            </a:r>
          </a:p>
          <a:p>
            <a:pPr marL="457200" indent="-457200" eaLnBrk="1" hangingPunct="1">
              <a:spcBef>
                <a:spcPts val="1200"/>
              </a:spcBef>
              <a:buFont typeface="+mj-lt"/>
              <a:buAutoNum type="arabicPeriod"/>
            </a:pPr>
            <a:r>
              <a:rPr lang="en-US" altLang="en-US" sz="2200" dirty="0">
                <a:solidFill>
                  <a:schemeClr val="bg1"/>
                </a:solidFill>
              </a:rPr>
              <a:t>If you take the pressure off, people will revert to their old </a:t>
            </a:r>
            <a:r>
              <a:rPr lang="en-US" altLang="en-US" sz="2200" dirty="0" err="1">
                <a:solidFill>
                  <a:schemeClr val="bg1"/>
                </a:solidFill>
              </a:rPr>
              <a:t>behaviour</a:t>
            </a:r>
            <a:r>
              <a:rPr lang="en-US" altLang="en-US" sz="2200" dirty="0">
                <a:solidFill>
                  <a:schemeClr val="bg1"/>
                </a:solidFill>
              </a:rPr>
              <a:t>.</a:t>
            </a:r>
          </a:p>
        </p:txBody>
      </p:sp>
      <p:sp>
        <p:nvSpPr>
          <p:cNvPr id="5" name="TextBox 4"/>
          <p:cNvSpPr txBox="1"/>
          <p:nvPr/>
        </p:nvSpPr>
        <p:spPr>
          <a:xfrm>
            <a:off x="1356470" y="652243"/>
            <a:ext cx="6539547" cy="584775"/>
          </a:xfrm>
          <a:prstGeom prst="rect">
            <a:avLst/>
          </a:prstGeom>
          <a:noFill/>
        </p:spPr>
        <p:txBody>
          <a:bodyPr wrap="none" rtlCol="0">
            <a:spAutoFit/>
          </a:bodyPr>
          <a:lstStyle/>
          <a:p>
            <a:r>
              <a:rPr lang="en-AU" sz="3200" dirty="0">
                <a:solidFill>
                  <a:srgbClr val="FFF600"/>
                </a:solidFill>
              </a:rPr>
              <a:t>THE PSYCHOLOGY OF CHANGE</a:t>
            </a:r>
          </a:p>
        </p:txBody>
      </p:sp>
    </p:spTree>
    <p:extLst>
      <p:ext uri="{BB962C8B-B14F-4D97-AF65-F5344CB8AC3E}">
        <p14:creationId xmlns:p14="http://schemas.microsoft.com/office/powerpoint/2010/main" val="277238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736" y="805912"/>
            <a:ext cx="8894775" cy="5365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0236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396081" y="389664"/>
            <a:ext cx="83026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b="1" dirty="0">
                <a:solidFill>
                  <a:srgbClr val="FFF600"/>
                </a:solidFill>
                <a:latin typeface="Helvetica" panose="020B0604020202020204" pitchFamily="34" charset="0"/>
                <a:cs typeface="Helvetica" panose="020B0604020202020204" pitchFamily="34" charset="0"/>
              </a:rPr>
              <a:t>The Effects of Change on Performance</a:t>
            </a:r>
          </a:p>
        </p:txBody>
      </p:sp>
      <p:sp>
        <p:nvSpPr>
          <p:cNvPr id="5" name="Rectangle 4"/>
          <p:cNvSpPr>
            <a:spLocks noChangeArrowheads="1"/>
          </p:cNvSpPr>
          <p:nvPr/>
        </p:nvSpPr>
        <p:spPr bwMode="auto">
          <a:xfrm rot="16200000">
            <a:off x="2484438" y="-387349"/>
            <a:ext cx="4319587" cy="8208963"/>
          </a:xfrm>
          <a:prstGeom prst="rect">
            <a:avLst/>
          </a:prstGeom>
          <a:noFill/>
          <a:ln>
            <a:noFill/>
          </a:ln>
          <a:effectLst/>
          <a:extLst>
            <a:ext uri="{909E8E84-426E-40DD-AFC4-6F175D3DCCD1}">
              <a14:hiddenFill xmlns:a14="http://schemas.microsoft.com/office/drawing/2010/main">
                <a:solidFill>
                  <a:srgbClr val="77A0C9"/>
                </a:solidFill>
              </a14:hiddenFill>
            </a:ext>
            <a:ext uri="{91240B29-F687-4F45-9708-019B960494DF}">
              <a14:hiddenLine xmlns:a14="http://schemas.microsoft.com/office/drawing/2010/main" w="571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AU" altLang="en-US" sz="2400">
              <a:solidFill>
                <a:schemeClr val="bg1"/>
              </a:solidFill>
            </a:endParaRPr>
          </a:p>
        </p:txBody>
      </p:sp>
      <p:sp>
        <p:nvSpPr>
          <p:cNvPr id="7" name="Rectangle 5"/>
          <p:cNvSpPr>
            <a:spLocks noChangeArrowheads="1"/>
          </p:cNvSpPr>
          <p:nvPr/>
        </p:nvSpPr>
        <p:spPr bwMode="auto">
          <a:xfrm>
            <a:off x="468313" y="1628775"/>
            <a:ext cx="8158162" cy="496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B4D9EE"/>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AU" altLang="en-US" sz="2400">
              <a:solidFill>
                <a:schemeClr val="bg1"/>
              </a:solidFill>
              <a:latin typeface="Tahoma" panose="020B0604030504040204" pitchFamily="34" charset="0"/>
            </a:endParaRPr>
          </a:p>
        </p:txBody>
      </p:sp>
      <p:sp>
        <p:nvSpPr>
          <p:cNvPr id="8" name="Rectangle 8"/>
          <p:cNvSpPr>
            <a:spLocks noChangeArrowheads="1"/>
          </p:cNvSpPr>
          <p:nvPr/>
        </p:nvSpPr>
        <p:spPr bwMode="auto">
          <a:xfrm>
            <a:off x="0" y="-862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AU" altLang="en-US" sz="1800"/>
          </a:p>
        </p:txBody>
      </p:sp>
      <p:sp>
        <p:nvSpPr>
          <p:cNvPr id="9" name="Rectangle 10"/>
          <p:cNvSpPr>
            <a:spLocks noChangeArrowheads="1"/>
          </p:cNvSpPr>
          <p:nvPr/>
        </p:nvSpPr>
        <p:spPr bwMode="auto">
          <a:xfrm>
            <a:off x="0" y="1090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AU" altLang="en-US" sz="1800"/>
          </a:p>
        </p:txBody>
      </p:sp>
      <p:sp>
        <p:nvSpPr>
          <p:cNvPr id="10" name="Rectangle 12"/>
          <p:cNvSpPr>
            <a:spLocks noChangeArrowheads="1"/>
          </p:cNvSpPr>
          <p:nvPr/>
        </p:nvSpPr>
        <p:spPr bwMode="auto">
          <a:xfrm>
            <a:off x="0" y="1090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AU" altLang="en-US" sz="1800"/>
          </a:p>
        </p:txBody>
      </p:sp>
      <p:sp>
        <p:nvSpPr>
          <p:cNvPr id="11" name="Line 41"/>
          <p:cNvSpPr>
            <a:spLocks noChangeShapeType="1"/>
          </p:cNvSpPr>
          <p:nvPr/>
        </p:nvSpPr>
        <p:spPr bwMode="auto">
          <a:xfrm>
            <a:off x="4787900" y="1700213"/>
            <a:ext cx="0" cy="4249737"/>
          </a:xfrm>
          <a:prstGeom prst="line">
            <a:avLst/>
          </a:prstGeom>
          <a:noFill/>
          <a:ln w="38100">
            <a:solidFill>
              <a:srgbClr val="FFF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2" name="Line 42"/>
          <p:cNvSpPr>
            <a:spLocks noChangeShapeType="1"/>
          </p:cNvSpPr>
          <p:nvPr/>
        </p:nvSpPr>
        <p:spPr bwMode="auto">
          <a:xfrm>
            <a:off x="1619250" y="3860800"/>
            <a:ext cx="6408738" cy="0"/>
          </a:xfrm>
          <a:prstGeom prst="line">
            <a:avLst/>
          </a:prstGeom>
          <a:noFill/>
          <a:ln w="38100">
            <a:solidFill>
              <a:srgbClr val="FFF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3" name="Text Box 43"/>
          <p:cNvSpPr txBox="1">
            <a:spLocks noChangeArrowheads="1"/>
          </p:cNvSpPr>
          <p:nvPr/>
        </p:nvSpPr>
        <p:spPr bwMode="auto">
          <a:xfrm>
            <a:off x="1979613" y="1773238"/>
            <a:ext cx="2038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bg1"/>
                </a:solidFill>
              </a:rPr>
              <a:t>SURVIVAL ZONE</a:t>
            </a:r>
          </a:p>
        </p:txBody>
      </p:sp>
      <p:sp>
        <p:nvSpPr>
          <p:cNvPr id="14" name="Text Box 44"/>
          <p:cNvSpPr txBox="1">
            <a:spLocks noChangeArrowheads="1"/>
          </p:cNvSpPr>
          <p:nvPr/>
        </p:nvSpPr>
        <p:spPr bwMode="auto">
          <a:xfrm>
            <a:off x="5219700" y="1773238"/>
            <a:ext cx="2673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bg1"/>
                </a:solidFill>
              </a:rPr>
              <a:t>PERFORMANCE ZONE</a:t>
            </a:r>
          </a:p>
        </p:txBody>
      </p:sp>
      <p:sp>
        <p:nvSpPr>
          <p:cNvPr id="15" name="Text Box 45"/>
          <p:cNvSpPr txBox="1">
            <a:spLocks noChangeArrowheads="1"/>
          </p:cNvSpPr>
          <p:nvPr/>
        </p:nvSpPr>
        <p:spPr bwMode="auto">
          <a:xfrm>
            <a:off x="5508625" y="5589588"/>
            <a:ext cx="2038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bg1"/>
                </a:solidFill>
              </a:rPr>
              <a:t>RENEWAL ZONE</a:t>
            </a:r>
          </a:p>
        </p:txBody>
      </p:sp>
      <p:sp>
        <p:nvSpPr>
          <p:cNvPr id="16" name="Text Box 46"/>
          <p:cNvSpPr txBox="1">
            <a:spLocks noChangeArrowheads="1"/>
          </p:cNvSpPr>
          <p:nvPr/>
        </p:nvSpPr>
        <p:spPr bwMode="auto">
          <a:xfrm>
            <a:off x="2051050" y="5589588"/>
            <a:ext cx="202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bg1"/>
                </a:solidFill>
              </a:rPr>
              <a:t>BURNOUT ZONE</a:t>
            </a:r>
          </a:p>
        </p:txBody>
      </p:sp>
      <p:sp>
        <p:nvSpPr>
          <p:cNvPr id="17" name="Text Box 47"/>
          <p:cNvSpPr txBox="1">
            <a:spLocks noChangeArrowheads="1"/>
          </p:cNvSpPr>
          <p:nvPr/>
        </p:nvSpPr>
        <p:spPr bwMode="auto">
          <a:xfrm>
            <a:off x="1692275" y="2349500"/>
            <a:ext cx="14398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Impatient</a:t>
            </a:r>
          </a:p>
          <a:p>
            <a:pPr eaLnBrk="1" hangingPunct="1">
              <a:spcBef>
                <a:spcPct val="0"/>
              </a:spcBef>
              <a:buFontTx/>
              <a:buNone/>
            </a:pPr>
            <a:r>
              <a:rPr lang="en-US" altLang="en-US" sz="1800">
                <a:solidFill>
                  <a:schemeClr val="bg1"/>
                </a:solidFill>
              </a:rPr>
              <a:t>Irritable</a:t>
            </a:r>
          </a:p>
          <a:p>
            <a:pPr eaLnBrk="1" hangingPunct="1">
              <a:spcBef>
                <a:spcPct val="0"/>
              </a:spcBef>
              <a:buFontTx/>
              <a:buNone/>
            </a:pPr>
            <a:r>
              <a:rPr lang="en-US" altLang="en-US" sz="1800">
                <a:solidFill>
                  <a:schemeClr val="bg1"/>
                </a:solidFill>
              </a:rPr>
              <a:t>Frustrated</a:t>
            </a:r>
          </a:p>
          <a:p>
            <a:pPr eaLnBrk="1" hangingPunct="1">
              <a:spcBef>
                <a:spcPct val="0"/>
              </a:spcBef>
              <a:buFontTx/>
              <a:buNone/>
            </a:pPr>
            <a:r>
              <a:rPr lang="en-US" altLang="en-US" sz="1800">
                <a:solidFill>
                  <a:schemeClr val="bg1"/>
                </a:solidFill>
              </a:rPr>
              <a:t>Angry</a:t>
            </a:r>
          </a:p>
        </p:txBody>
      </p:sp>
      <p:sp>
        <p:nvSpPr>
          <p:cNvPr id="18" name="Text Box 48"/>
          <p:cNvSpPr txBox="1">
            <a:spLocks noChangeArrowheads="1"/>
          </p:cNvSpPr>
          <p:nvPr/>
        </p:nvSpPr>
        <p:spPr bwMode="auto">
          <a:xfrm>
            <a:off x="3276600" y="2349500"/>
            <a:ext cx="14398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Defensive</a:t>
            </a:r>
          </a:p>
          <a:p>
            <a:pPr eaLnBrk="1" hangingPunct="1">
              <a:spcBef>
                <a:spcPct val="0"/>
              </a:spcBef>
              <a:buFontTx/>
              <a:buNone/>
            </a:pPr>
            <a:r>
              <a:rPr lang="en-US" altLang="en-US" sz="1800">
                <a:solidFill>
                  <a:schemeClr val="bg1"/>
                </a:solidFill>
              </a:rPr>
              <a:t>Fearful</a:t>
            </a:r>
          </a:p>
          <a:p>
            <a:pPr eaLnBrk="1" hangingPunct="1">
              <a:spcBef>
                <a:spcPct val="0"/>
              </a:spcBef>
              <a:buFontTx/>
              <a:buNone/>
            </a:pPr>
            <a:r>
              <a:rPr lang="en-US" altLang="en-US" sz="1800">
                <a:solidFill>
                  <a:schemeClr val="bg1"/>
                </a:solidFill>
              </a:rPr>
              <a:t>Anxious</a:t>
            </a:r>
          </a:p>
          <a:p>
            <a:pPr eaLnBrk="1" hangingPunct="1">
              <a:spcBef>
                <a:spcPct val="0"/>
              </a:spcBef>
              <a:buFontTx/>
              <a:buNone/>
            </a:pPr>
            <a:r>
              <a:rPr lang="en-US" altLang="en-US" sz="1800">
                <a:solidFill>
                  <a:schemeClr val="bg1"/>
                </a:solidFill>
              </a:rPr>
              <a:t>Worried</a:t>
            </a:r>
          </a:p>
        </p:txBody>
      </p:sp>
      <p:sp>
        <p:nvSpPr>
          <p:cNvPr id="19" name="Text Box 49"/>
          <p:cNvSpPr txBox="1">
            <a:spLocks noChangeArrowheads="1"/>
          </p:cNvSpPr>
          <p:nvPr/>
        </p:nvSpPr>
        <p:spPr bwMode="auto">
          <a:xfrm>
            <a:off x="5076825" y="2420938"/>
            <a:ext cx="14398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Calm</a:t>
            </a:r>
          </a:p>
          <a:p>
            <a:pPr eaLnBrk="1" hangingPunct="1">
              <a:spcBef>
                <a:spcPct val="0"/>
              </a:spcBef>
              <a:buFontTx/>
              <a:buNone/>
            </a:pPr>
            <a:r>
              <a:rPr lang="en-US" altLang="en-US" sz="1800">
                <a:solidFill>
                  <a:schemeClr val="bg1"/>
                </a:solidFill>
              </a:rPr>
              <a:t>Optimistic</a:t>
            </a:r>
          </a:p>
          <a:p>
            <a:pPr eaLnBrk="1" hangingPunct="1">
              <a:spcBef>
                <a:spcPct val="0"/>
              </a:spcBef>
              <a:buFontTx/>
              <a:buNone/>
            </a:pPr>
            <a:r>
              <a:rPr lang="en-US" altLang="en-US" sz="1800">
                <a:solidFill>
                  <a:schemeClr val="bg1"/>
                </a:solidFill>
              </a:rPr>
              <a:t>Challenged</a:t>
            </a:r>
          </a:p>
          <a:p>
            <a:pPr eaLnBrk="1" hangingPunct="1">
              <a:spcBef>
                <a:spcPct val="0"/>
              </a:spcBef>
              <a:buFontTx/>
              <a:buNone/>
            </a:pPr>
            <a:r>
              <a:rPr lang="en-US" altLang="en-US" sz="1800">
                <a:solidFill>
                  <a:schemeClr val="bg1"/>
                </a:solidFill>
              </a:rPr>
              <a:t>Engaged</a:t>
            </a:r>
          </a:p>
        </p:txBody>
      </p:sp>
      <p:sp>
        <p:nvSpPr>
          <p:cNvPr id="20" name="Text Box 50"/>
          <p:cNvSpPr txBox="1">
            <a:spLocks noChangeArrowheads="1"/>
          </p:cNvSpPr>
          <p:nvPr/>
        </p:nvSpPr>
        <p:spPr bwMode="auto">
          <a:xfrm>
            <a:off x="6732588" y="2492375"/>
            <a:ext cx="14398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Invigorated</a:t>
            </a:r>
          </a:p>
          <a:p>
            <a:pPr eaLnBrk="1" hangingPunct="1">
              <a:spcBef>
                <a:spcPct val="0"/>
              </a:spcBef>
              <a:buFontTx/>
              <a:buNone/>
            </a:pPr>
            <a:r>
              <a:rPr lang="en-US" altLang="en-US" sz="1800">
                <a:solidFill>
                  <a:schemeClr val="bg1"/>
                </a:solidFill>
              </a:rPr>
              <a:t>Motivated</a:t>
            </a:r>
          </a:p>
          <a:p>
            <a:pPr eaLnBrk="1" hangingPunct="1">
              <a:spcBef>
                <a:spcPct val="0"/>
              </a:spcBef>
              <a:buFontTx/>
              <a:buNone/>
            </a:pPr>
            <a:r>
              <a:rPr lang="en-US" altLang="en-US" sz="1800">
                <a:solidFill>
                  <a:schemeClr val="bg1"/>
                </a:solidFill>
              </a:rPr>
              <a:t>Open</a:t>
            </a:r>
          </a:p>
        </p:txBody>
      </p:sp>
      <p:sp>
        <p:nvSpPr>
          <p:cNvPr id="21" name="Text Box 51"/>
          <p:cNvSpPr txBox="1">
            <a:spLocks noChangeArrowheads="1"/>
          </p:cNvSpPr>
          <p:nvPr/>
        </p:nvSpPr>
        <p:spPr bwMode="auto">
          <a:xfrm>
            <a:off x="5076825" y="4076700"/>
            <a:ext cx="14398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Carefree</a:t>
            </a:r>
          </a:p>
          <a:p>
            <a:pPr eaLnBrk="1" hangingPunct="1">
              <a:spcBef>
                <a:spcPct val="0"/>
              </a:spcBef>
              <a:buFontTx/>
              <a:buNone/>
            </a:pPr>
            <a:r>
              <a:rPr lang="en-US" altLang="en-US" sz="1800">
                <a:solidFill>
                  <a:schemeClr val="bg1"/>
                </a:solidFill>
              </a:rPr>
              <a:t>Peaceful</a:t>
            </a:r>
          </a:p>
          <a:p>
            <a:pPr eaLnBrk="1" hangingPunct="1">
              <a:spcBef>
                <a:spcPct val="0"/>
              </a:spcBef>
              <a:buFontTx/>
              <a:buNone/>
            </a:pPr>
            <a:r>
              <a:rPr lang="en-US" altLang="en-US" sz="1800">
                <a:solidFill>
                  <a:schemeClr val="bg1"/>
                </a:solidFill>
              </a:rPr>
              <a:t>Relieved</a:t>
            </a:r>
          </a:p>
          <a:p>
            <a:pPr eaLnBrk="1" hangingPunct="1">
              <a:spcBef>
                <a:spcPct val="0"/>
              </a:spcBef>
              <a:buFontTx/>
              <a:buNone/>
            </a:pPr>
            <a:r>
              <a:rPr lang="en-US" altLang="en-US" sz="1800">
                <a:solidFill>
                  <a:schemeClr val="bg1"/>
                </a:solidFill>
              </a:rPr>
              <a:t>Mellow</a:t>
            </a:r>
          </a:p>
        </p:txBody>
      </p:sp>
      <p:sp>
        <p:nvSpPr>
          <p:cNvPr id="22" name="Text Box 52"/>
          <p:cNvSpPr txBox="1">
            <a:spLocks noChangeArrowheads="1"/>
          </p:cNvSpPr>
          <p:nvPr/>
        </p:nvSpPr>
        <p:spPr bwMode="auto">
          <a:xfrm>
            <a:off x="6659563" y="4149725"/>
            <a:ext cx="14398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Receptive</a:t>
            </a:r>
          </a:p>
          <a:p>
            <a:pPr eaLnBrk="1" hangingPunct="1">
              <a:spcBef>
                <a:spcPct val="0"/>
              </a:spcBef>
              <a:buFontTx/>
              <a:buNone/>
            </a:pPr>
            <a:r>
              <a:rPr lang="en-US" altLang="en-US" sz="1800">
                <a:solidFill>
                  <a:schemeClr val="bg1"/>
                </a:solidFill>
              </a:rPr>
              <a:t>In control</a:t>
            </a:r>
          </a:p>
          <a:p>
            <a:pPr eaLnBrk="1" hangingPunct="1">
              <a:spcBef>
                <a:spcPct val="0"/>
              </a:spcBef>
              <a:buFontTx/>
              <a:buNone/>
            </a:pPr>
            <a:r>
              <a:rPr lang="en-US" altLang="en-US" sz="1800">
                <a:solidFill>
                  <a:schemeClr val="bg1"/>
                </a:solidFill>
              </a:rPr>
              <a:t>Organised</a:t>
            </a:r>
          </a:p>
        </p:txBody>
      </p:sp>
      <p:sp>
        <p:nvSpPr>
          <p:cNvPr id="23" name="Text Box 53"/>
          <p:cNvSpPr txBox="1">
            <a:spLocks noChangeArrowheads="1"/>
          </p:cNvSpPr>
          <p:nvPr/>
        </p:nvSpPr>
        <p:spPr bwMode="auto">
          <a:xfrm>
            <a:off x="1692275" y="4149725"/>
            <a:ext cx="14398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Exhausted</a:t>
            </a:r>
          </a:p>
          <a:p>
            <a:pPr eaLnBrk="1" hangingPunct="1">
              <a:spcBef>
                <a:spcPct val="0"/>
              </a:spcBef>
              <a:buFontTx/>
              <a:buNone/>
            </a:pPr>
            <a:r>
              <a:rPr lang="en-US" altLang="en-US" sz="1800">
                <a:solidFill>
                  <a:schemeClr val="bg1"/>
                </a:solidFill>
              </a:rPr>
              <a:t>Empty</a:t>
            </a:r>
          </a:p>
          <a:p>
            <a:pPr eaLnBrk="1" hangingPunct="1">
              <a:spcBef>
                <a:spcPct val="0"/>
              </a:spcBef>
              <a:buFontTx/>
              <a:buNone/>
            </a:pPr>
            <a:r>
              <a:rPr lang="en-US" altLang="en-US" sz="1800">
                <a:solidFill>
                  <a:schemeClr val="bg1"/>
                </a:solidFill>
              </a:rPr>
              <a:t>Depressed</a:t>
            </a:r>
          </a:p>
          <a:p>
            <a:pPr eaLnBrk="1" hangingPunct="1">
              <a:spcBef>
                <a:spcPct val="0"/>
              </a:spcBef>
              <a:buFontTx/>
              <a:buNone/>
            </a:pPr>
            <a:r>
              <a:rPr lang="en-US" altLang="en-US" sz="1800">
                <a:solidFill>
                  <a:schemeClr val="bg1"/>
                </a:solidFill>
              </a:rPr>
              <a:t>Sad</a:t>
            </a:r>
          </a:p>
        </p:txBody>
      </p:sp>
      <p:sp>
        <p:nvSpPr>
          <p:cNvPr id="24" name="Text Box 54"/>
          <p:cNvSpPr txBox="1">
            <a:spLocks noChangeArrowheads="1"/>
          </p:cNvSpPr>
          <p:nvPr/>
        </p:nvSpPr>
        <p:spPr bwMode="auto">
          <a:xfrm>
            <a:off x="3276600" y="4221163"/>
            <a:ext cx="1439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Hopeless</a:t>
            </a:r>
          </a:p>
          <a:p>
            <a:pPr eaLnBrk="1" hangingPunct="1">
              <a:spcBef>
                <a:spcPct val="0"/>
              </a:spcBef>
              <a:buFontTx/>
              <a:buNone/>
            </a:pPr>
            <a:r>
              <a:rPr lang="en-US" altLang="en-US" sz="1800">
                <a:solidFill>
                  <a:schemeClr val="bg1"/>
                </a:solidFill>
              </a:rPr>
              <a:t>Bitter</a:t>
            </a:r>
          </a:p>
          <a:p>
            <a:pPr eaLnBrk="1" hangingPunct="1">
              <a:spcBef>
                <a:spcPct val="0"/>
              </a:spcBef>
              <a:buFontTx/>
              <a:buNone/>
            </a:pPr>
            <a:r>
              <a:rPr lang="en-US" altLang="en-US" sz="1800">
                <a:solidFill>
                  <a:schemeClr val="bg1"/>
                </a:solidFill>
              </a:rPr>
              <a:t>Suspicious</a:t>
            </a:r>
          </a:p>
        </p:txBody>
      </p:sp>
      <p:sp>
        <p:nvSpPr>
          <p:cNvPr id="25" name="Line 55"/>
          <p:cNvSpPr>
            <a:spLocks noChangeShapeType="1"/>
          </p:cNvSpPr>
          <p:nvPr/>
        </p:nvSpPr>
        <p:spPr bwMode="auto">
          <a:xfrm>
            <a:off x="1042988" y="1916113"/>
            <a:ext cx="0" cy="4249737"/>
          </a:xfrm>
          <a:prstGeom prst="line">
            <a:avLst/>
          </a:prstGeom>
          <a:noFill/>
          <a:ln w="38100">
            <a:solidFill>
              <a:srgbClr val="FFFF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 name="Line 56"/>
          <p:cNvSpPr>
            <a:spLocks noChangeShapeType="1"/>
          </p:cNvSpPr>
          <p:nvPr/>
        </p:nvSpPr>
        <p:spPr bwMode="auto">
          <a:xfrm>
            <a:off x="1692275" y="6237288"/>
            <a:ext cx="6408738" cy="0"/>
          </a:xfrm>
          <a:prstGeom prst="line">
            <a:avLst/>
          </a:prstGeom>
          <a:noFill/>
          <a:ln w="38100">
            <a:solidFill>
              <a:srgbClr val="FFFF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7" name="Text Box 57"/>
          <p:cNvSpPr txBox="1">
            <a:spLocks noChangeArrowheads="1"/>
          </p:cNvSpPr>
          <p:nvPr/>
        </p:nvSpPr>
        <p:spPr bwMode="auto">
          <a:xfrm>
            <a:off x="4140200" y="6308725"/>
            <a:ext cx="133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dirty="0">
                <a:solidFill>
                  <a:srgbClr val="FFF600"/>
                </a:solidFill>
              </a:rPr>
              <a:t>SECURITY</a:t>
            </a:r>
          </a:p>
        </p:txBody>
      </p:sp>
      <p:sp>
        <p:nvSpPr>
          <p:cNvPr id="28" name="Text Box 58"/>
          <p:cNvSpPr txBox="1">
            <a:spLocks noChangeArrowheads="1"/>
          </p:cNvSpPr>
          <p:nvPr/>
        </p:nvSpPr>
        <p:spPr bwMode="auto">
          <a:xfrm>
            <a:off x="611188" y="2636838"/>
            <a:ext cx="37465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dirty="0">
                <a:solidFill>
                  <a:srgbClr val="FFF600"/>
                </a:solidFill>
              </a:rPr>
              <a:t>E</a:t>
            </a:r>
          </a:p>
          <a:p>
            <a:pPr eaLnBrk="1" hangingPunct="1">
              <a:spcBef>
                <a:spcPct val="0"/>
              </a:spcBef>
              <a:buFontTx/>
              <a:buNone/>
            </a:pPr>
            <a:r>
              <a:rPr lang="en-US" altLang="en-US" sz="1800" b="1" dirty="0">
                <a:solidFill>
                  <a:srgbClr val="FFF600"/>
                </a:solidFill>
              </a:rPr>
              <a:t>N</a:t>
            </a:r>
          </a:p>
          <a:p>
            <a:pPr eaLnBrk="1" hangingPunct="1">
              <a:spcBef>
                <a:spcPct val="0"/>
              </a:spcBef>
              <a:buFontTx/>
              <a:buNone/>
            </a:pPr>
            <a:r>
              <a:rPr lang="en-US" altLang="en-US" sz="1800" b="1" dirty="0">
                <a:solidFill>
                  <a:srgbClr val="FFF600"/>
                </a:solidFill>
              </a:rPr>
              <a:t>G</a:t>
            </a:r>
          </a:p>
          <a:p>
            <a:pPr eaLnBrk="1" hangingPunct="1">
              <a:spcBef>
                <a:spcPct val="0"/>
              </a:spcBef>
              <a:buFontTx/>
              <a:buNone/>
            </a:pPr>
            <a:r>
              <a:rPr lang="en-US" altLang="en-US" sz="1800" b="1" dirty="0">
                <a:solidFill>
                  <a:srgbClr val="FFF600"/>
                </a:solidFill>
              </a:rPr>
              <a:t>A</a:t>
            </a:r>
          </a:p>
          <a:p>
            <a:pPr eaLnBrk="1" hangingPunct="1">
              <a:spcBef>
                <a:spcPct val="0"/>
              </a:spcBef>
              <a:buFontTx/>
              <a:buNone/>
            </a:pPr>
            <a:r>
              <a:rPr lang="en-US" altLang="en-US" sz="1800" b="1" dirty="0">
                <a:solidFill>
                  <a:srgbClr val="FFF600"/>
                </a:solidFill>
              </a:rPr>
              <a:t>G</a:t>
            </a:r>
          </a:p>
          <a:p>
            <a:pPr eaLnBrk="1" hangingPunct="1">
              <a:spcBef>
                <a:spcPct val="0"/>
              </a:spcBef>
              <a:buFontTx/>
              <a:buNone/>
            </a:pPr>
            <a:r>
              <a:rPr lang="en-US" altLang="en-US" sz="1800" b="1" dirty="0">
                <a:solidFill>
                  <a:srgbClr val="FFF600"/>
                </a:solidFill>
              </a:rPr>
              <a:t>E</a:t>
            </a:r>
          </a:p>
          <a:p>
            <a:pPr eaLnBrk="1" hangingPunct="1">
              <a:spcBef>
                <a:spcPct val="0"/>
              </a:spcBef>
              <a:buFontTx/>
              <a:buNone/>
            </a:pPr>
            <a:r>
              <a:rPr lang="en-US" altLang="en-US" sz="1800" b="1" dirty="0">
                <a:solidFill>
                  <a:srgbClr val="FFF600"/>
                </a:solidFill>
              </a:rPr>
              <a:t>M</a:t>
            </a:r>
          </a:p>
          <a:p>
            <a:pPr eaLnBrk="1" hangingPunct="1">
              <a:spcBef>
                <a:spcPct val="0"/>
              </a:spcBef>
              <a:buFontTx/>
              <a:buNone/>
            </a:pPr>
            <a:r>
              <a:rPr lang="en-US" altLang="en-US" sz="1800" b="1" dirty="0">
                <a:solidFill>
                  <a:srgbClr val="FFF600"/>
                </a:solidFill>
              </a:rPr>
              <a:t>E</a:t>
            </a:r>
          </a:p>
          <a:p>
            <a:pPr eaLnBrk="1" hangingPunct="1">
              <a:spcBef>
                <a:spcPct val="0"/>
              </a:spcBef>
              <a:buFontTx/>
              <a:buNone/>
            </a:pPr>
            <a:r>
              <a:rPr lang="en-US" altLang="en-US" sz="1800" b="1" dirty="0">
                <a:solidFill>
                  <a:srgbClr val="FFF600"/>
                </a:solidFill>
              </a:rPr>
              <a:t>N</a:t>
            </a:r>
          </a:p>
          <a:p>
            <a:pPr eaLnBrk="1" hangingPunct="1">
              <a:spcBef>
                <a:spcPct val="0"/>
              </a:spcBef>
              <a:buFontTx/>
              <a:buNone/>
            </a:pPr>
            <a:r>
              <a:rPr lang="en-US" altLang="en-US" sz="1800" b="1" dirty="0">
                <a:solidFill>
                  <a:srgbClr val="FFF600"/>
                </a:solidFill>
              </a:rPr>
              <a:t>T</a:t>
            </a:r>
          </a:p>
        </p:txBody>
      </p:sp>
    </p:spTree>
    <p:extLst>
      <p:ext uri="{BB962C8B-B14F-4D97-AF65-F5344CB8AC3E}">
        <p14:creationId xmlns:p14="http://schemas.microsoft.com/office/powerpoint/2010/main" val="96303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57200" y="202557"/>
            <a:ext cx="8472668" cy="6094071"/>
          </a:xfrm>
        </p:spPr>
        <p:txBody>
          <a:bodyPr>
            <a:noAutofit/>
          </a:bodyPr>
          <a:lstStyle/>
          <a:p>
            <a:pPr algn="l"/>
            <a:br>
              <a:rPr lang="en-US" sz="3200" b="1" spc="800" dirty="0">
                <a:solidFill>
                  <a:srgbClr val="FFF600"/>
                </a:solidFill>
                <a:latin typeface="+mn-lt"/>
                <a:cs typeface="Helvetica"/>
              </a:rPr>
            </a:br>
            <a:br>
              <a:rPr lang="en-US" sz="3200" b="1" spc="800" dirty="0">
                <a:solidFill>
                  <a:srgbClr val="FFF600"/>
                </a:solidFill>
                <a:latin typeface="+mn-lt"/>
                <a:cs typeface="Helvetica"/>
              </a:rPr>
            </a:br>
            <a:br>
              <a:rPr lang="en-US" sz="3200" b="1" spc="800" dirty="0">
                <a:solidFill>
                  <a:srgbClr val="FFF600"/>
                </a:solidFill>
                <a:latin typeface="+mn-lt"/>
                <a:cs typeface="Helvetica"/>
              </a:rPr>
            </a:br>
            <a:endParaRPr lang="en-US" sz="3200" b="1" spc="800" dirty="0">
              <a:solidFill>
                <a:srgbClr val="FFF600"/>
              </a:solidFill>
              <a:latin typeface="+mn-lt"/>
              <a:cs typeface="Helvetica"/>
            </a:endParaRPr>
          </a:p>
        </p:txBody>
      </p:sp>
      <p:sp>
        <p:nvSpPr>
          <p:cNvPr id="3" name="TextBox 2">
            <a:extLst>
              <a:ext uri="{FF2B5EF4-FFF2-40B4-BE49-F238E27FC236}">
                <a16:creationId xmlns:a16="http://schemas.microsoft.com/office/drawing/2014/main" id="{B8EBB1F9-3C08-4758-8111-34EDCEA42E1C}"/>
              </a:ext>
            </a:extLst>
          </p:cNvPr>
          <p:cNvSpPr txBox="1"/>
          <p:nvPr/>
        </p:nvSpPr>
        <p:spPr>
          <a:xfrm>
            <a:off x="-6398" y="-18037"/>
            <a:ext cx="9144000" cy="1246495"/>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STEPS TO MOTIVATING </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INDIVIDUALS AND TEAMS</a:t>
            </a:r>
          </a:p>
        </p:txBody>
      </p:sp>
      <p:pic>
        <p:nvPicPr>
          <p:cNvPr id="5" name="Picture 4">
            <a:extLst>
              <a:ext uri="{FF2B5EF4-FFF2-40B4-BE49-F238E27FC236}">
                <a16:creationId xmlns:a16="http://schemas.microsoft.com/office/drawing/2014/main" id="{BDB42A3C-81C2-48FD-B943-00019B5FF1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99844" y="41644"/>
            <a:ext cx="1837090" cy="321826"/>
          </a:xfrm>
          <a:prstGeom prst="rect">
            <a:avLst/>
          </a:prstGeom>
        </p:spPr>
      </p:pic>
      <p:sp>
        <p:nvSpPr>
          <p:cNvPr id="4" name="Rectangle 3">
            <a:extLst>
              <a:ext uri="{FF2B5EF4-FFF2-40B4-BE49-F238E27FC236}">
                <a16:creationId xmlns:a16="http://schemas.microsoft.com/office/drawing/2014/main" id="{B970216C-0C73-4779-A73E-91AA119E3277}"/>
              </a:ext>
            </a:extLst>
          </p:cNvPr>
          <p:cNvSpPr/>
          <p:nvPr/>
        </p:nvSpPr>
        <p:spPr>
          <a:xfrm>
            <a:off x="244663" y="1628800"/>
            <a:ext cx="3775393" cy="707886"/>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4000" b="1" i="0" u="none" strike="noStrike" kern="1200" cap="none" spc="0" normalizeH="0" baseline="0" noProof="0" dirty="0">
                <a:ln>
                  <a:noFill/>
                </a:ln>
                <a:solidFill>
                  <a:srgbClr val="FFFF00"/>
                </a:solidFill>
                <a:effectLst/>
                <a:uLnTx/>
                <a:uFillTx/>
                <a:latin typeface="Arial" panose="020B0604020202020204" pitchFamily="34" charset="0"/>
                <a:ea typeface="+mn-ea"/>
                <a:cs typeface="+mn-cs"/>
              </a:rPr>
              <a:t>1. KNOW HOW</a:t>
            </a:r>
          </a:p>
        </p:txBody>
      </p:sp>
      <p:sp>
        <p:nvSpPr>
          <p:cNvPr id="7" name="Text Box 6">
            <a:extLst>
              <a:ext uri="{FF2B5EF4-FFF2-40B4-BE49-F238E27FC236}">
                <a16:creationId xmlns:a16="http://schemas.microsoft.com/office/drawing/2014/main" id="{4EBB2A22-9624-4B27-8267-D19B67E99ED4}"/>
              </a:ext>
            </a:extLst>
          </p:cNvPr>
          <p:cNvSpPr txBox="1">
            <a:spLocks noChangeArrowheads="1"/>
          </p:cNvSpPr>
          <p:nvPr/>
        </p:nvSpPr>
        <p:spPr bwMode="auto">
          <a:xfrm>
            <a:off x="323850" y="2420938"/>
            <a:ext cx="8497888" cy="383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altLang="en-US" sz="3200" b="0" i="0" u="none" strike="noStrike" kern="1200" cap="none" spc="0" normalizeH="0" baseline="0" noProof="0" dirty="0">
                <a:ln>
                  <a:noFill/>
                </a:ln>
                <a:solidFill>
                  <a:prstClr val="white"/>
                </a:solidFill>
                <a:effectLst/>
                <a:uLnTx/>
                <a:uFillTx/>
                <a:latin typeface="Tahoma" panose="020B0604030504040204" pitchFamily="34" charset="0"/>
                <a:ea typeface="+mn-ea"/>
                <a:cs typeface="+mn-cs"/>
              </a:rPr>
              <a:t>People need to feel three things in order to be motivated:</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altLang="en-US" sz="1200" b="0" i="0" u="none" strike="noStrike" kern="1200" cap="none" spc="0" normalizeH="0" baseline="0" noProof="0" dirty="0">
              <a:ln>
                <a:noFill/>
              </a:ln>
              <a:solidFill>
                <a:prstClr val="white"/>
              </a:solidFill>
              <a:effectLst/>
              <a:uLnTx/>
              <a:uFillTx/>
              <a:latin typeface="Tahoma" panose="020B0604030504040204"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altLang="en-US" sz="3400" b="1" i="0" u="none" strike="noStrike" kern="1200" cap="none" spc="0" normalizeH="0" baseline="0" noProof="0" dirty="0">
                <a:ln>
                  <a:noFill/>
                </a:ln>
                <a:solidFill>
                  <a:prstClr val="white"/>
                </a:solidFill>
                <a:effectLst/>
                <a:uLnTx/>
                <a:uFillTx/>
                <a:latin typeface="Tahoma" panose="020B0604030504040204" pitchFamily="34" charset="0"/>
                <a:ea typeface="+mn-ea"/>
                <a:cs typeface="+mn-cs"/>
              </a:rPr>
              <a:t>Sense of Belonging</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altLang="en-US" sz="3400" b="1" i="0" u="none" strike="noStrike" kern="1200" cap="none" spc="0" normalizeH="0" baseline="0" noProof="0" dirty="0">
              <a:ln>
                <a:noFill/>
              </a:ln>
              <a:solidFill>
                <a:prstClr val="white"/>
              </a:solidFill>
              <a:effectLst/>
              <a:uLnTx/>
              <a:uFillTx/>
              <a:latin typeface="Tahoma" panose="020B0604030504040204"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altLang="en-US" sz="3400" b="1" i="0" u="none" strike="noStrike" kern="1200" cap="none" spc="0" normalizeH="0" baseline="0" noProof="0" dirty="0">
                <a:ln>
                  <a:noFill/>
                </a:ln>
                <a:solidFill>
                  <a:prstClr val="white"/>
                </a:solidFill>
                <a:effectLst/>
                <a:uLnTx/>
                <a:uFillTx/>
                <a:latin typeface="Tahoma" panose="020B0604030504040204" pitchFamily="34" charset="0"/>
                <a:ea typeface="+mn-ea"/>
                <a:cs typeface="+mn-cs"/>
              </a:rPr>
              <a:t>Sense of Purpose</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altLang="en-US" sz="3400" b="1" i="0" u="none" strike="noStrike" kern="1200" cap="none" spc="0" normalizeH="0" baseline="0" noProof="0" dirty="0">
              <a:ln>
                <a:noFill/>
              </a:ln>
              <a:solidFill>
                <a:prstClr val="white"/>
              </a:solidFill>
              <a:effectLst/>
              <a:uLnTx/>
              <a:uFillTx/>
              <a:latin typeface="Tahoma" panose="020B0604030504040204"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altLang="en-US" sz="3400" b="1" i="0" u="none" strike="noStrike" kern="1200" cap="none" spc="0" normalizeH="0" baseline="0" noProof="0" dirty="0">
                <a:ln>
                  <a:noFill/>
                </a:ln>
                <a:solidFill>
                  <a:prstClr val="white"/>
                </a:solidFill>
                <a:effectLst/>
                <a:uLnTx/>
                <a:uFillTx/>
                <a:latin typeface="Tahoma" panose="020B0604030504040204" pitchFamily="34" charset="0"/>
                <a:ea typeface="+mn-ea"/>
                <a:cs typeface="+mn-cs"/>
              </a:rPr>
              <a:t>Sense of Gratitude</a:t>
            </a:r>
          </a:p>
        </p:txBody>
      </p:sp>
    </p:spTree>
    <p:extLst>
      <p:ext uri="{BB962C8B-B14F-4D97-AF65-F5344CB8AC3E}">
        <p14:creationId xmlns:p14="http://schemas.microsoft.com/office/powerpoint/2010/main" val="2507707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57200" y="202557"/>
            <a:ext cx="8472668" cy="6094071"/>
          </a:xfrm>
        </p:spPr>
        <p:txBody>
          <a:bodyPr>
            <a:noAutofit/>
          </a:bodyPr>
          <a:lstStyle/>
          <a:p>
            <a:pPr algn="l"/>
            <a:br>
              <a:rPr lang="en-US" sz="3200" b="1" spc="800" dirty="0">
                <a:solidFill>
                  <a:srgbClr val="FFF600"/>
                </a:solidFill>
                <a:latin typeface="+mn-lt"/>
                <a:cs typeface="Helvetica"/>
              </a:rPr>
            </a:br>
            <a:br>
              <a:rPr lang="en-US" sz="3200" b="1" spc="800" dirty="0">
                <a:solidFill>
                  <a:srgbClr val="FFF600"/>
                </a:solidFill>
                <a:latin typeface="+mn-lt"/>
                <a:cs typeface="Helvetica"/>
              </a:rPr>
            </a:br>
            <a:br>
              <a:rPr lang="en-US" sz="3200" b="1" spc="800" dirty="0">
                <a:solidFill>
                  <a:srgbClr val="FFF600"/>
                </a:solidFill>
                <a:latin typeface="+mn-lt"/>
                <a:cs typeface="Helvetica"/>
              </a:rPr>
            </a:br>
            <a:endParaRPr lang="en-US" sz="3200" b="1" spc="800" dirty="0">
              <a:solidFill>
                <a:srgbClr val="FFF600"/>
              </a:solidFill>
              <a:latin typeface="+mn-lt"/>
              <a:cs typeface="Helvetica"/>
            </a:endParaRPr>
          </a:p>
        </p:txBody>
      </p:sp>
      <p:sp>
        <p:nvSpPr>
          <p:cNvPr id="3" name="TextBox 2">
            <a:extLst>
              <a:ext uri="{FF2B5EF4-FFF2-40B4-BE49-F238E27FC236}">
                <a16:creationId xmlns:a16="http://schemas.microsoft.com/office/drawing/2014/main" id="{B8EBB1F9-3C08-4758-8111-34EDCEA42E1C}"/>
              </a:ext>
            </a:extLst>
          </p:cNvPr>
          <p:cNvSpPr txBox="1"/>
          <p:nvPr/>
        </p:nvSpPr>
        <p:spPr>
          <a:xfrm>
            <a:off x="-6398" y="-18037"/>
            <a:ext cx="9144000" cy="1246495"/>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STEPS TO MOTIVATING </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INDIVIDUALS AND TEAMS</a:t>
            </a:r>
          </a:p>
        </p:txBody>
      </p:sp>
      <p:pic>
        <p:nvPicPr>
          <p:cNvPr id="5" name="Picture 4">
            <a:extLst>
              <a:ext uri="{FF2B5EF4-FFF2-40B4-BE49-F238E27FC236}">
                <a16:creationId xmlns:a16="http://schemas.microsoft.com/office/drawing/2014/main" id="{BDB42A3C-81C2-48FD-B943-00019B5FF1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99844" y="41644"/>
            <a:ext cx="1837090" cy="321826"/>
          </a:xfrm>
          <a:prstGeom prst="rect">
            <a:avLst/>
          </a:prstGeom>
        </p:spPr>
      </p:pic>
      <p:sp>
        <p:nvSpPr>
          <p:cNvPr id="8" name="Rectangle 7">
            <a:extLst>
              <a:ext uri="{FF2B5EF4-FFF2-40B4-BE49-F238E27FC236}">
                <a16:creationId xmlns:a16="http://schemas.microsoft.com/office/drawing/2014/main" id="{C8BEB9A1-B29B-4E8C-88BE-7577C85F515B}"/>
              </a:ext>
            </a:extLst>
          </p:cNvPr>
          <p:cNvSpPr/>
          <p:nvPr/>
        </p:nvSpPr>
        <p:spPr>
          <a:xfrm>
            <a:off x="244663" y="1628800"/>
            <a:ext cx="4429418" cy="707886"/>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4000" b="1" dirty="0">
                <a:solidFill>
                  <a:srgbClr val="FFFF00"/>
                </a:solidFill>
                <a:latin typeface="Arial" panose="020B0604020202020204" pitchFamily="34" charset="0"/>
                <a:cs typeface="+mn-cs"/>
              </a:rPr>
              <a:t>2</a:t>
            </a:r>
            <a:r>
              <a:rPr kumimoji="0" lang="en-US" altLang="en-US" sz="4000" b="1" i="0" u="none" strike="noStrike" kern="1200" cap="none" spc="0" normalizeH="0" baseline="0" noProof="0" dirty="0">
                <a:ln>
                  <a:noFill/>
                </a:ln>
                <a:solidFill>
                  <a:srgbClr val="FFFF00"/>
                </a:solidFill>
                <a:effectLst/>
                <a:uLnTx/>
                <a:uFillTx/>
                <a:latin typeface="Arial" panose="020B0604020202020204" pitchFamily="34" charset="0"/>
                <a:ea typeface="+mn-ea"/>
                <a:cs typeface="+mn-cs"/>
              </a:rPr>
              <a:t>. KNOW WHERE</a:t>
            </a:r>
          </a:p>
        </p:txBody>
      </p:sp>
      <p:sp>
        <p:nvSpPr>
          <p:cNvPr id="9" name="Line 8">
            <a:extLst>
              <a:ext uri="{FF2B5EF4-FFF2-40B4-BE49-F238E27FC236}">
                <a16:creationId xmlns:a16="http://schemas.microsoft.com/office/drawing/2014/main" id="{35D326EB-B4C7-4290-BE12-5D0BEEE7E045}"/>
              </a:ext>
            </a:extLst>
          </p:cNvPr>
          <p:cNvSpPr>
            <a:spLocks noChangeShapeType="1"/>
          </p:cNvSpPr>
          <p:nvPr/>
        </p:nvSpPr>
        <p:spPr bwMode="auto">
          <a:xfrm>
            <a:off x="1079500" y="3429000"/>
            <a:ext cx="6985000" cy="0"/>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 name="Line 9">
            <a:extLst>
              <a:ext uri="{FF2B5EF4-FFF2-40B4-BE49-F238E27FC236}">
                <a16:creationId xmlns:a16="http://schemas.microsoft.com/office/drawing/2014/main" id="{626F2AAF-BFEF-45FA-8D6B-98F932442236}"/>
              </a:ext>
            </a:extLst>
          </p:cNvPr>
          <p:cNvSpPr>
            <a:spLocks noChangeShapeType="1"/>
          </p:cNvSpPr>
          <p:nvPr/>
        </p:nvSpPr>
        <p:spPr bwMode="auto">
          <a:xfrm>
            <a:off x="1042988" y="5300663"/>
            <a:ext cx="6985000" cy="0"/>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 name="Text Box 10">
            <a:extLst>
              <a:ext uri="{FF2B5EF4-FFF2-40B4-BE49-F238E27FC236}">
                <a16:creationId xmlns:a16="http://schemas.microsoft.com/office/drawing/2014/main" id="{E61EA814-4E05-4A8D-8E6E-169ABD6E150F}"/>
              </a:ext>
            </a:extLst>
          </p:cNvPr>
          <p:cNvSpPr txBox="1">
            <a:spLocks noChangeArrowheads="1"/>
          </p:cNvSpPr>
          <p:nvPr/>
        </p:nvSpPr>
        <p:spPr bwMode="auto">
          <a:xfrm>
            <a:off x="6300192" y="2891344"/>
            <a:ext cx="1538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TOWARD</a:t>
            </a:r>
          </a:p>
        </p:txBody>
      </p:sp>
      <p:sp>
        <p:nvSpPr>
          <p:cNvPr id="13" name="Text Box 11">
            <a:extLst>
              <a:ext uri="{FF2B5EF4-FFF2-40B4-BE49-F238E27FC236}">
                <a16:creationId xmlns:a16="http://schemas.microsoft.com/office/drawing/2014/main" id="{6A4C6120-D4D5-4153-AB4C-A9B366D94857}"/>
              </a:ext>
            </a:extLst>
          </p:cNvPr>
          <p:cNvSpPr txBox="1">
            <a:spLocks noChangeArrowheads="1"/>
          </p:cNvSpPr>
          <p:nvPr/>
        </p:nvSpPr>
        <p:spPr bwMode="auto">
          <a:xfrm>
            <a:off x="899592" y="5400943"/>
            <a:ext cx="206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AWAY FROM</a:t>
            </a:r>
          </a:p>
        </p:txBody>
      </p:sp>
    </p:spTree>
    <p:extLst>
      <p:ext uri="{BB962C8B-B14F-4D97-AF65-F5344CB8AC3E}">
        <p14:creationId xmlns:p14="http://schemas.microsoft.com/office/powerpoint/2010/main" val="127703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90013" y="3152632"/>
            <a:ext cx="4855193" cy="3398295"/>
          </a:xfrm>
        </p:spPr>
        <p:txBody>
          <a:bodyPr>
            <a:normAutofit fontScale="90000"/>
          </a:bodyPr>
          <a:lstStyle/>
          <a:p>
            <a:pPr algn="l"/>
            <a:r>
              <a:rPr lang="en-US" sz="3200" spc="100" dirty="0">
                <a:solidFill>
                  <a:srgbClr val="FFF600"/>
                </a:solidFill>
                <a:latin typeface="Helvetica"/>
                <a:cs typeface="Helvetica"/>
              </a:rPr>
              <a:t>“The largest pool of </a:t>
            </a:r>
            <a:r>
              <a:rPr lang="en-US" sz="3200" spc="100" dirty="0" err="1">
                <a:solidFill>
                  <a:srgbClr val="FFF600"/>
                </a:solidFill>
                <a:latin typeface="Helvetica"/>
                <a:cs typeface="Helvetica"/>
              </a:rPr>
              <a:t>uptapped</a:t>
            </a:r>
            <a:r>
              <a:rPr lang="en-US" sz="3200" spc="100" dirty="0">
                <a:solidFill>
                  <a:srgbClr val="FFF600"/>
                </a:solidFill>
                <a:latin typeface="Helvetica"/>
                <a:cs typeface="Helvetica"/>
              </a:rPr>
              <a:t> resources in the world today is humans’ good intentions that don’t translate into action.”</a:t>
            </a:r>
            <a:br>
              <a:rPr lang="en-US" sz="3200" spc="100" dirty="0">
                <a:solidFill>
                  <a:srgbClr val="FFF600"/>
                </a:solidFill>
                <a:latin typeface="Helvetica"/>
                <a:cs typeface="Helvetica"/>
              </a:rPr>
            </a:br>
            <a:br>
              <a:rPr lang="en-US" sz="2400" spc="100" dirty="0">
                <a:solidFill>
                  <a:srgbClr val="FFF600"/>
                </a:solidFill>
                <a:latin typeface="Helvetica"/>
                <a:cs typeface="Helvetica"/>
              </a:rPr>
            </a:br>
            <a:r>
              <a:rPr lang="en-US" sz="2400" spc="100" dirty="0">
                <a:solidFill>
                  <a:srgbClr val="FFF600"/>
                </a:solidFill>
                <a:latin typeface="Helvetica"/>
                <a:cs typeface="Helvetica"/>
              </a:rPr>
              <a:t>Lloyd </a:t>
            </a:r>
            <a:r>
              <a:rPr lang="en-US" sz="2400" spc="100" dirty="0" err="1">
                <a:solidFill>
                  <a:srgbClr val="FFF600"/>
                </a:solidFill>
                <a:latin typeface="Helvetica"/>
                <a:cs typeface="Helvetica"/>
              </a:rPr>
              <a:t>Nimetz</a:t>
            </a:r>
            <a:endParaRPr lang="en-US" sz="2400" spc="100" dirty="0">
              <a:solidFill>
                <a:srgbClr val="FFF600"/>
              </a:solidFill>
              <a:latin typeface="Helvetica"/>
              <a:cs typeface="Helvetica"/>
            </a:endParaRPr>
          </a:p>
        </p:txBody>
      </p:sp>
    </p:spTree>
    <p:extLst>
      <p:ext uri="{BB962C8B-B14F-4D97-AF65-F5344CB8AC3E}">
        <p14:creationId xmlns:p14="http://schemas.microsoft.com/office/powerpoint/2010/main" val="180950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5954713"/>
            <a:ext cx="7772400" cy="342900"/>
          </a:xfrm>
          <a:prstGeom prst="rect">
            <a:avLst/>
          </a:prstGeom>
        </p:spPr>
        <p:txBody>
          <a:bodyPr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base" latinLnBrk="0" hangingPunct="1">
              <a:lnSpc>
                <a:spcPct val="120000"/>
              </a:lnSpc>
              <a:spcBef>
                <a:spcPct val="0"/>
              </a:spcBef>
              <a:spcAft>
                <a:spcPct val="0"/>
              </a:spcAft>
              <a:buClrTx/>
              <a:buSzTx/>
              <a:buFontTx/>
              <a:buNone/>
              <a:tabLst/>
              <a:defRPr/>
            </a:pPr>
            <a:r>
              <a:rPr kumimoji="0" lang="en-US" sz="1800" b="0" i="0" u="none" strike="noStrike" kern="1200" cap="none" spc="100" normalizeH="0" baseline="0" noProof="0" dirty="0">
                <a:ln>
                  <a:noFill/>
                </a:ln>
                <a:solidFill>
                  <a:prstClr val="black"/>
                </a:solidFill>
                <a:effectLst/>
                <a:uLnTx/>
                <a:uFillTx/>
                <a:latin typeface="Helvetica"/>
                <a:ea typeface="+mj-ea"/>
                <a:cs typeface="Helvetica"/>
              </a:rPr>
              <a:t>www.auridian.com.au</a:t>
            </a:r>
          </a:p>
        </p:txBody>
      </p:sp>
      <p:sp>
        <p:nvSpPr>
          <p:cNvPr id="3" name="TextBox 2"/>
          <p:cNvSpPr txBox="1"/>
          <p:nvPr/>
        </p:nvSpPr>
        <p:spPr>
          <a:xfrm>
            <a:off x="1723306" y="1508910"/>
            <a:ext cx="5697393" cy="3200876"/>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3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charset="0"/>
              </a:rPr>
              <a:t>Edwina McCulloch</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600" b="0" i="0" u="none" strike="noStrike" kern="1200" cap="none" spc="0" normalizeH="0" baseline="0" noProof="0" dirty="0">
              <a:ln>
                <a:noFill/>
              </a:ln>
              <a:solidFill>
                <a:prstClr val="black"/>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600" b="0" i="0" u="none" strike="noStrike" kern="1200" cap="none" spc="0" normalizeH="0" baseline="0" noProof="0" dirty="0">
                <a:ln>
                  <a:noFill/>
                </a:ln>
                <a:solidFill>
                  <a:prstClr val="black"/>
                </a:solidFill>
                <a:effectLst/>
                <a:uLnTx/>
                <a:uFillTx/>
                <a:latin typeface="Arial" charset="0"/>
                <a:ea typeface="+mn-ea"/>
                <a:cs typeface="Arial" charset="0"/>
              </a:rPr>
              <a:t>0412 949 088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600" b="0" i="0" u="none" strike="noStrike" kern="1200" cap="none" spc="0" normalizeH="0" baseline="0" noProof="0" dirty="0">
                <a:ln>
                  <a:noFill/>
                </a:ln>
                <a:solidFill>
                  <a:prstClr val="black"/>
                </a:solidFill>
                <a:effectLst/>
                <a:uLnTx/>
                <a:uFillTx/>
                <a:latin typeface="Arial" charset="0"/>
                <a:ea typeface="+mn-ea"/>
                <a:cs typeface="Arial" charset="0"/>
                <a:hlinkClick r:id="rId3"/>
              </a:rPr>
              <a:t>edwina.mcculloch@auridian.com.au</a:t>
            </a:r>
            <a:endParaRPr kumimoji="0" lang="en-AU" sz="2600" b="0" i="0" u="none" strike="noStrike" kern="1200" cap="none" spc="0" normalizeH="0" baseline="0" noProof="0" dirty="0">
              <a:ln>
                <a:noFill/>
              </a:ln>
              <a:solidFill>
                <a:prstClr val="black"/>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600" b="0" i="0" u="none" strike="noStrike" kern="1200" cap="none" spc="0" normalizeH="0" baseline="0" noProof="0" dirty="0">
              <a:ln>
                <a:noFill/>
              </a:ln>
              <a:solidFill>
                <a:prstClr val="black"/>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600" b="0" i="0" u="none" strike="noStrike" kern="1200" cap="none" spc="0" normalizeH="0" baseline="0" noProof="0" dirty="0">
                <a:ln>
                  <a:noFill/>
                </a:ln>
                <a:solidFill>
                  <a:prstClr val="black"/>
                </a:solidFill>
                <a:effectLst/>
                <a:uLnTx/>
                <a:uFillTx/>
                <a:latin typeface="Arial" charset="0"/>
                <a:ea typeface="+mn-ea"/>
                <a:cs typeface="Arial" charset="0"/>
              </a:rPr>
              <a:t> 	   edwina-mcculloch-529695b9/</a:t>
            </a:r>
          </a:p>
        </p:txBody>
      </p:sp>
      <p:pic>
        <p:nvPicPr>
          <p:cNvPr id="2" name="Picture 1">
            <a:extLst>
              <a:ext uri="{FF2B5EF4-FFF2-40B4-BE49-F238E27FC236}">
                <a16:creationId xmlns:a16="http://schemas.microsoft.com/office/drawing/2014/main" id="{E1DE7A7E-1B9C-4660-A0CD-A72D82C9F37D}"/>
              </a:ext>
            </a:extLst>
          </p:cNvPr>
          <p:cNvPicPr>
            <a:picLocks noChangeAspect="1"/>
          </p:cNvPicPr>
          <p:nvPr/>
        </p:nvPicPr>
        <p:blipFill>
          <a:blip r:embed="rId4"/>
          <a:stretch>
            <a:fillRect/>
          </a:stretch>
        </p:blipFill>
        <p:spPr>
          <a:xfrm>
            <a:off x="2082076" y="4100940"/>
            <a:ext cx="555138" cy="546361"/>
          </a:xfrm>
          <a:prstGeom prst="rect">
            <a:avLst/>
          </a:prstGeom>
        </p:spPr>
      </p:pic>
      <p:pic>
        <p:nvPicPr>
          <p:cNvPr id="2050" name="Picture 2">
            <a:extLst>
              <a:ext uri="{FF2B5EF4-FFF2-40B4-BE49-F238E27FC236}">
                <a16:creationId xmlns:a16="http://schemas.microsoft.com/office/drawing/2014/main" id="{552D10F9-2555-4C9C-A9D9-C9091305C5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9045" y="263983"/>
            <a:ext cx="3405909" cy="1539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96161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3569</TotalTime>
  <Words>1754</Words>
  <Application>Microsoft Office PowerPoint</Application>
  <PresentationFormat>On-screen Show (4:3)</PresentationFormat>
  <Paragraphs>151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vt:lpstr>
      <vt:lpstr>Lucida Grande</vt:lpstr>
      <vt:lpstr>Tahoma</vt:lpstr>
      <vt:lpstr>1_Office Theme</vt:lpstr>
      <vt:lpstr>   Leading through Change &amp; Maintaining Motivation</vt:lpstr>
      <vt:lpstr>PowerPoint Presentation</vt:lpstr>
      <vt:lpstr>PowerPoint Presentation</vt:lpstr>
      <vt:lpstr>PowerPoint Presentation</vt:lpstr>
      <vt:lpstr>   </vt:lpstr>
      <vt:lpstr>   </vt:lpstr>
      <vt:lpstr>“The largest pool of uptapped resources in the world today is humans’ good intentions that don’t translate into action.”  Lloyd Nimetz</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Karmen Chandontrikij</dc:creator>
  <cp:lastModifiedBy>Miranda Riley</cp:lastModifiedBy>
  <cp:revision>155</cp:revision>
  <cp:lastPrinted>2015-05-14T01:10:59Z</cp:lastPrinted>
  <dcterms:created xsi:type="dcterms:W3CDTF">2013-10-08T06:55:29Z</dcterms:created>
  <dcterms:modified xsi:type="dcterms:W3CDTF">2020-05-19T23:35:43Z</dcterms:modified>
</cp:coreProperties>
</file>